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4"/>
  </p:notesMasterIdLst>
  <p:sldIdLst>
    <p:sldId id="308" r:id="rId5"/>
    <p:sldId id="319" r:id="rId6"/>
    <p:sldId id="323" r:id="rId7"/>
    <p:sldId id="322" r:id="rId8"/>
    <p:sldId id="267" r:id="rId9"/>
    <p:sldId id="320" r:id="rId10"/>
    <p:sldId id="281" r:id="rId11"/>
    <p:sldId id="272" r:id="rId12"/>
    <p:sldId id="273" r:id="rId13"/>
    <p:sldId id="321" r:id="rId14"/>
    <p:sldId id="324" r:id="rId15"/>
    <p:sldId id="274" r:id="rId16"/>
    <p:sldId id="317" r:id="rId17"/>
    <p:sldId id="325" r:id="rId18"/>
    <p:sldId id="326" r:id="rId19"/>
    <p:sldId id="315" r:id="rId20"/>
    <p:sldId id="258" r:id="rId21"/>
    <p:sldId id="278" r:id="rId22"/>
    <p:sldId id="282" r:id="rId23"/>
  </p:sldIdLst>
  <p:sldSz cx="9144000" cy="5143500" type="screen16x9"/>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F4A"/>
    <a:srgbClr val="852265"/>
    <a:srgbClr val="FBA51A"/>
    <a:srgbClr val="E0462A"/>
    <a:srgbClr val="DA8086"/>
    <a:srgbClr val="33989D"/>
    <a:srgbClr val="319297"/>
    <a:srgbClr val="F2F2F2"/>
    <a:srgbClr val="339A9F"/>
    <a:srgbClr val="2D87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0" autoAdjust="0"/>
    <p:restoredTop sz="93955" autoAdjust="0"/>
  </p:normalViewPr>
  <p:slideViewPr>
    <p:cSldViewPr snapToGrid="0" snapToObjects="1">
      <p:cViewPr varScale="1">
        <p:scale>
          <a:sx n="105" d="100"/>
          <a:sy n="105" d="100"/>
        </p:scale>
        <p:origin x="368" y="184"/>
      </p:cViewPr>
      <p:guideLst>
        <p:guide orient="horz" pos="1620"/>
        <p:guide pos="2880"/>
      </p:guideLst>
    </p:cSldViewPr>
  </p:slideViewPr>
  <p:outlineViewPr>
    <p:cViewPr>
      <p:scale>
        <a:sx n="33" d="100"/>
        <a:sy n="33" d="100"/>
      </p:scale>
      <p:origin x="0" y="-24012"/>
    </p:cViewPr>
  </p:outlineViewPr>
  <p:notesTextViewPr>
    <p:cViewPr>
      <p:scale>
        <a:sx n="100" d="100"/>
        <a:sy n="100" d="100"/>
      </p:scale>
      <p:origin x="0" y="0"/>
    </p:cViewPr>
  </p:notesTextViewPr>
  <p:sorterViewPr>
    <p:cViewPr>
      <p:scale>
        <a:sx n="200" d="100"/>
        <a:sy n="200" d="100"/>
      </p:scale>
      <p:origin x="0" y="-604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LA SG" userId="40d1760062c9ccb0" providerId="LiveId" clId="{A4867CDD-9426-4D61-8B9A-31845C49D20A}"/>
    <pc:docChg chg="undo custSel addSld delSld modSld sldOrd">
      <pc:chgData name="SLA SG" userId="40d1760062c9ccb0" providerId="LiveId" clId="{A4867CDD-9426-4D61-8B9A-31845C49D20A}" dt="2021-10-04T08:26:42.135" v="901" actId="1076"/>
      <pc:docMkLst>
        <pc:docMk/>
      </pc:docMkLst>
      <pc:sldChg chg="del">
        <pc:chgData name="SLA SG" userId="40d1760062c9ccb0" providerId="LiveId" clId="{A4867CDD-9426-4D61-8B9A-31845C49D20A}" dt="2021-10-04T03:59:59.136" v="265" actId="47"/>
        <pc:sldMkLst>
          <pc:docMk/>
          <pc:sldMk cId="4226496740" sldId="257"/>
        </pc:sldMkLst>
      </pc:sldChg>
      <pc:sldChg chg="del">
        <pc:chgData name="SLA SG" userId="40d1760062c9ccb0" providerId="LiveId" clId="{A4867CDD-9426-4D61-8B9A-31845C49D20A}" dt="2021-10-04T04:00:02.575" v="269" actId="47"/>
        <pc:sldMkLst>
          <pc:docMk/>
          <pc:sldMk cId="179728481" sldId="259"/>
        </pc:sldMkLst>
      </pc:sldChg>
      <pc:sldChg chg="del">
        <pc:chgData name="SLA SG" userId="40d1760062c9ccb0" providerId="LiveId" clId="{A4867CDD-9426-4D61-8B9A-31845C49D20A}" dt="2021-10-04T03:59:59.928" v="266" actId="47"/>
        <pc:sldMkLst>
          <pc:docMk/>
          <pc:sldMk cId="2561575395" sldId="260"/>
        </pc:sldMkLst>
      </pc:sldChg>
      <pc:sldChg chg="del">
        <pc:chgData name="SLA SG" userId="40d1760062c9ccb0" providerId="LiveId" clId="{A4867CDD-9426-4D61-8B9A-31845C49D20A}" dt="2021-10-04T04:00:01.634" v="268" actId="47"/>
        <pc:sldMkLst>
          <pc:docMk/>
          <pc:sldMk cId="3272052918" sldId="261"/>
        </pc:sldMkLst>
      </pc:sldChg>
      <pc:sldChg chg="del">
        <pc:chgData name="SLA SG" userId="40d1760062c9ccb0" providerId="LiveId" clId="{A4867CDD-9426-4D61-8B9A-31845C49D20A}" dt="2021-10-04T04:00:04.641" v="270" actId="47"/>
        <pc:sldMkLst>
          <pc:docMk/>
          <pc:sldMk cId="4171063018" sldId="262"/>
        </pc:sldMkLst>
      </pc:sldChg>
      <pc:sldChg chg="addSp delSp modSp mod">
        <pc:chgData name="SLA SG" userId="40d1760062c9ccb0" providerId="LiveId" clId="{A4867CDD-9426-4D61-8B9A-31845C49D20A}" dt="2021-10-04T08:26:42.135" v="901" actId="1076"/>
        <pc:sldMkLst>
          <pc:docMk/>
          <pc:sldMk cId="487120990" sldId="274"/>
        </pc:sldMkLst>
        <pc:spChg chg="mod">
          <ac:chgData name="SLA SG" userId="40d1760062c9ccb0" providerId="LiveId" clId="{A4867CDD-9426-4D61-8B9A-31845C49D20A}" dt="2021-10-04T04:20:00.386" v="466" actId="20577"/>
          <ac:spMkLst>
            <pc:docMk/>
            <pc:sldMk cId="487120990" sldId="274"/>
            <ac:spMk id="2" creationId="{2E934309-2F6D-5B42-86F8-25BAFE92E026}"/>
          </ac:spMkLst>
        </pc:spChg>
        <pc:picChg chg="del mod">
          <ac:chgData name="SLA SG" userId="40d1760062c9ccb0" providerId="LiveId" clId="{A4867CDD-9426-4D61-8B9A-31845C49D20A}" dt="2021-10-04T08:25:46.868" v="883" actId="478"/>
          <ac:picMkLst>
            <pc:docMk/>
            <pc:sldMk cId="487120990" sldId="274"/>
            <ac:picMk id="4" creationId="{3EC8993C-0288-9942-A2FC-DA1221853666}"/>
          </ac:picMkLst>
        </pc:picChg>
        <pc:picChg chg="add mod">
          <ac:chgData name="SLA SG" userId="40d1760062c9ccb0" providerId="LiveId" clId="{A4867CDD-9426-4D61-8B9A-31845C49D20A}" dt="2021-10-04T08:26:33.263" v="898" actId="1076"/>
          <ac:picMkLst>
            <pc:docMk/>
            <pc:sldMk cId="487120990" sldId="274"/>
            <ac:picMk id="1026" creationId="{D87C21AC-3123-48CD-8F44-782A3541B9AB}"/>
          </ac:picMkLst>
        </pc:picChg>
        <pc:picChg chg="add mod">
          <ac:chgData name="SLA SG" userId="40d1760062c9ccb0" providerId="LiveId" clId="{A4867CDD-9426-4D61-8B9A-31845C49D20A}" dt="2021-10-04T08:26:01.017" v="890" actId="14100"/>
          <ac:picMkLst>
            <pc:docMk/>
            <pc:sldMk cId="487120990" sldId="274"/>
            <ac:picMk id="1028" creationId="{D000E572-15BD-45F5-AF13-64274C641F38}"/>
          </ac:picMkLst>
        </pc:picChg>
        <pc:picChg chg="add mod">
          <ac:chgData name="SLA SG" userId="40d1760062c9ccb0" providerId="LiveId" clId="{A4867CDD-9426-4D61-8B9A-31845C49D20A}" dt="2021-10-04T08:26:42.135" v="901" actId="1076"/>
          <ac:picMkLst>
            <pc:docMk/>
            <pc:sldMk cId="487120990" sldId="274"/>
            <ac:picMk id="1030" creationId="{98FE0D94-29A6-47B2-A7F2-3429F10B97F9}"/>
          </ac:picMkLst>
        </pc:picChg>
      </pc:sldChg>
      <pc:sldChg chg="mod modShow">
        <pc:chgData name="SLA SG" userId="40d1760062c9ccb0" providerId="LiveId" clId="{A4867CDD-9426-4D61-8B9A-31845C49D20A}" dt="2021-10-04T04:19:31.304" v="449" actId="729"/>
        <pc:sldMkLst>
          <pc:docMk/>
          <pc:sldMk cId="3421217854" sldId="278"/>
        </pc:sldMkLst>
      </pc:sldChg>
      <pc:sldChg chg="mod modShow">
        <pc:chgData name="SLA SG" userId="40d1760062c9ccb0" providerId="LiveId" clId="{A4867CDD-9426-4D61-8B9A-31845C49D20A}" dt="2021-10-04T04:19:33.368" v="450" actId="729"/>
        <pc:sldMkLst>
          <pc:docMk/>
          <pc:sldMk cId="23147739" sldId="282"/>
        </pc:sldMkLst>
      </pc:sldChg>
      <pc:sldChg chg="modSp mod">
        <pc:chgData name="SLA SG" userId="40d1760062c9ccb0" providerId="LiveId" clId="{A4867CDD-9426-4D61-8B9A-31845C49D20A}" dt="2021-10-04T08:15:07.838" v="873" actId="20577"/>
        <pc:sldMkLst>
          <pc:docMk/>
          <pc:sldMk cId="1797542228" sldId="308"/>
        </pc:sldMkLst>
        <pc:spChg chg="mod">
          <ac:chgData name="SLA SG" userId="40d1760062c9ccb0" providerId="LiveId" clId="{A4867CDD-9426-4D61-8B9A-31845C49D20A}" dt="2021-10-04T08:15:07.838" v="873" actId="20577"/>
          <ac:spMkLst>
            <pc:docMk/>
            <pc:sldMk cId="1797542228" sldId="308"/>
            <ac:spMk id="2" creationId="{00000000-0000-0000-0000-000000000000}"/>
          </ac:spMkLst>
        </pc:spChg>
        <pc:spChg chg="mod">
          <ac:chgData name="SLA SG" userId="40d1760062c9ccb0" providerId="LiveId" clId="{A4867CDD-9426-4D61-8B9A-31845C49D20A}" dt="2021-10-04T07:49:50.473" v="486" actId="20577"/>
          <ac:spMkLst>
            <pc:docMk/>
            <pc:sldMk cId="1797542228" sldId="308"/>
            <ac:spMk id="8" creationId="{7EBC9659-9D7A-E149-891A-061E37564963}"/>
          </ac:spMkLst>
        </pc:spChg>
        <pc:grpChg chg="mod">
          <ac:chgData name="SLA SG" userId="40d1760062c9ccb0" providerId="LiveId" clId="{A4867CDD-9426-4D61-8B9A-31845C49D20A}" dt="2021-10-04T07:51:00.818" v="491" actId="1076"/>
          <ac:grpSpMkLst>
            <pc:docMk/>
            <pc:sldMk cId="1797542228" sldId="308"/>
            <ac:grpSpMk id="7" creationId="{00000000-0000-0000-0000-000000000000}"/>
          </ac:grpSpMkLst>
        </pc:grpChg>
      </pc:sldChg>
      <pc:sldChg chg="del">
        <pc:chgData name="SLA SG" userId="40d1760062c9ccb0" providerId="LiveId" clId="{A4867CDD-9426-4D61-8B9A-31845C49D20A}" dt="2021-10-04T04:00:00.935" v="267" actId="47"/>
        <pc:sldMkLst>
          <pc:docMk/>
          <pc:sldMk cId="1472665109" sldId="316"/>
        </pc:sldMkLst>
      </pc:sldChg>
      <pc:sldChg chg="modSp mod">
        <pc:chgData name="SLA SG" userId="40d1760062c9ccb0" providerId="LiveId" clId="{A4867CDD-9426-4D61-8B9A-31845C49D20A}" dt="2021-10-04T04:18:59.184" v="448" actId="255"/>
        <pc:sldMkLst>
          <pc:docMk/>
          <pc:sldMk cId="2559681841" sldId="319"/>
        </pc:sldMkLst>
        <pc:spChg chg="mod">
          <ac:chgData name="SLA SG" userId="40d1760062c9ccb0" providerId="LiveId" clId="{A4867CDD-9426-4D61-8B9A-31845C49D20A}" dt="2021-10-04T04:18:51.420" v="446" actId="255"/>
          <ac:spMkLst>
            <pc:docMk/>
            <pc:sldMk cId="2559681841" sldId="319"/>
            <ac:spMk id="7" creationId="{FB6115A8-43F5-438E-962F-A712962F89DC}"/>
          </ac:spMkLst>
        </pc:spChg>
        <pc:spChg chg="mod">
          <ac:chgData name="SLA SG" userId="40d1760062c9ccb0" providerId="LiveId" clId="{A4867CDD-9426-4D61-8B9A-31845C49D20A}" dt="2021-10-04T04:18:59.184" v="448" actId="255"/>
          <ac:spMkLst>
            <pc:docMk/>
            <pc:sldMk cId="2559681841" sldId="319"/>
            <ac:spMk id="8" creationId="{FBF07AA1-2B0E-4EEC-85E9-C232D285F882}"/>
          </ac:spMkLst>
        </pc:spChg>
        <pc:spChg chg="mod">
          <ac:chgData name="SLA SG" userId="40d1760062c9ccb0" providerId="LiveId" clId="{A4867CDD-9426-4D61-8B9A-31845C49D20A}" dt="2021-10-04T04:18:54.918" v="447" actId="255"/>
          <ac:spMkLst>
            <pc:docMk/>
            <pc:sldMk cId="2559681841" sldId="319"/>
            <ac:spMk id="9" creationId="{6DC3A0CA-B042-4393-A6F8-F104F0BD80E8}"/>
          </ac:spMkLst>
        </pc:spChg>
      </pc:sldChg>
      <pc:sldChg chg="modSp mod">
        <pc:chgData name="SLA SG" userId="40d1760062c9ccb0" providerId="LiveId" clId="{A4867CDD-9426-4D61-8B9A-31845C49D20A}" dt="2021-10-04T03:59:36.487" v="264" actId="948"/>
        <pc:sldMkLst>
          <pc:docMk/>
          <pc:sldMk cId="1767583675" sldId="320"/>
        </pc:sldMkLst>
        <pc:spChg chg="mod">
          <ac:chgData name="SLA SG" userId="40d1760062c9ccb0" providerId="LiveId" clId="{A4867CDD-9426-4D61-8B9A-31845C49D20A}" dt="2021-10-04T03:59:36.487" v="264" actId="948"/>
          <ac:spMkLst>
            <pc:docMk/>
            <pc:sldMk cId="1767583675" sldId="320"/>
            <ac:spMk id="3" creationId="{EBDC8795-CD6F-44BE-B02A-403413CF75CA}"/>
          </ac:spMkLst>
        </pc:spChg>
      </pc:sldChg>
      <pc:sldChg chg="modSp mod">
        <pc:chgData name="SLA SG" userId="40d1760062c9ccb0" providerId="LiveId" clId="{A4867CDD-9426-4D61-8B9A-31845C49D20A}" dt="2021-10-04T03:58:17.458" v="229" actId="20577"/>
        <pc:sldMkLst>
          <pc:docMk/>
          <pc:sldMk cId="3739235905" sldId="322"/>
        </pc:sldMkLst>
        <pc:spChg chg="mod">
          <ac:chgData name="SLA SG" userId="40d1760062c9ccb0" providerId="LiveId" clId="{A4867CDD-9426-4D61-8B9A-31845C49D20A}" dt="2021-10-04T03:58:17.458" v="229" actId="20577"/>
          <ac:spMkLst>
            <pc:docMk/>
            <pc:sldMk cId="3739235905" sldId="322"/>
            <ac:spMk id="2" creationId="{09462CD8-C89A-D445-A322-AA7649C8E0EB}"/>
          </ac:spMkLst>
        </pc:spChg>
        <pc:spChg chg="mod">
          <ac:chgData name="SLA SG" userId="40d1760062c9ccb0" providerId="LiveId" clId="{A4867CDD-9426-4D61-8B9A-31845C49D20A}" dt="2021-10-04T03:55:51.291" v="188" actId="1076"/>
          <ac:spMkLst>
            <pc:docMk/>
            <pc:sldMk cId="3739235905" sldId="322"/>
            <ac:spMk id="6" creationId="{DAB827AD-4CAB-40BF-A2A4-D574E5DF64E4}"/>
          </ac:spMkLst>
        </pc:spChg>
        <pc:picChg chg="mod">
          <ac:chgData name="SLA SG" userId="40d1760062c9ccb0" providerId="LiveId" clId="{A4867CDD-9426-4D61-8B9A-31845C49D20A}" dt="2021-10-04T03:55:48.357" v="187" actId="1076"/>
          <ac:picMkLst>
            <pc:docMk/>
            <pc:sldMk cId="3739235905" sldId="322"/>
            <ac:picMk id="4" creationId="{FEF30A47-DA9C-9640-9E76-0D8F2A72140D}"/>
          </ac:picMkLst>
        </pc:picChg>
      </pc:sldChg>
      <pc:sldChg chg="modSp mod ord">
        <pc:chgData name="SLA SG" userId="40d1760062c9ccb0" providerId="LiveId" clId="{A4867CDD-9426-4D61-8B9A-31845C49D20A}" dt="2021-10-04T05:28:20.013" v="481" actId="20577"/>
        <pc:sldMkLst>
          <pc:docMk/>
          <pc:sldMk cId="1245306384" sldId="323"/>
        </pc:sldMkLst>
        <pc:spChg chg="mod">
          <ac:chgData name="SLA SG" userId="40d1760062c9ccb0" providerId="LiveId" clId="{A4867CDD-9426-4D61-8B9A-31845C49D20A}" dt="2021-10-04T03:58:22.968" v="245" actId="20577"/>
          <ac:spMkLst>
            <pc:docMk/>
            <pc:sldMk cId="1245306384" sldId="323"/>
            <ac:spMk id="2" creationId="{75174B14-4F27-954A-9D56-3FE816D88B36}"/>
          </ac:spMkLst>
        </pc:spChg>
        <pc:spChg chg="mod">
          <ac:chgData name="SLA SG" userId="40d1760062c9ccb0" providerId="LiveId" clId="{A4867CDD-9426-4D61-8B9A-31845C49D20A}" dt="2021-10-04T05:28:20.013" v="481" actId="20577"/>
          <ac:spMkLst>
            <pc:docMk/>
            <pc:sldMk cId="1245306384" sldId="323"/>
            <ac:spMk id="3" creationId="{9C8D04B7-8B74-BC4B-9EB5-24F4CE225B6A}"/>
          </ac:spMkLst>
        </pc:spChg>
      </pc:sldChg>
      <pc:sldChg chg="addSp delSp modSp new mod ord">
        <pc:chgData name="SLA SG" userId="40d1760062c9ccb0" providerId="LiveId" clId="{A4867CDD-9426-4D61-8B9A-31845C49D20A}" dt="2021-10-04T04:20:26.114" v="473"/>
        <pc:sldMkLst>
          <pc:docMk/>
          <pc:sldMk cId="3359943584" sldId="325"/>
        </pc:sldMkLst>
        <pc:spChg chg="mod">
          <ac:chgData name="SLA SG" userId="40d1760062c9ccb0" providerId="LiveId" clId="{A4867CDD-9426-4D61-8B9A-31845C49D20A}" dt="2021-10-04T04:05:29.845" v="285"/>
          <ac:spMkLst>
            <pc:docMk/>
            <pc:sldMk cId="3359943584" sldId="325"/>
            <ac:spMk id="2" creationId="{4D8088BE-CBAB-4AFD-BF6C-4CA7CE7F7677}"/>
          </ac:spMkLst>
        </pc:spChg>
        <pc:spChg chg="del">
          <ac:chgData name="SLA SG" userId="40d1760062c9ccb0" providerId="LiveId" clId="{A4867CDD-9426-4D61-8B9A-31845C49D20A}" dt="2021-10-04T04:05:52.743" v="286" actId="478"/>
          <ac:spMkLst>
            <pc:docMk/>
            <pc:sldMk cId="3359943584" sldId="325"/>
            <ac:spMk id="3" creationId="{7C986A2F-67E9-47C4-BA76-C31B6815E6AA}"/>
          </ac:spMkLst>
        </pc:spChg>
        <pc:spChg chg="add mod">
          <ac:chgData name="SLA SG" userId="40d1760062c9ccb0" providerId="LiveId" clId="{A4867CDD-9426-4D61-8B9A-31845C49D20A}" dt="2021-10-04T04:09:43.982" v="337" actId="255"/>
          <ac:spMkLst>
            <pc:docMk/>
            <pc:sldMk cId="3359943584" sldId="325"/>
            <ac:spMk id="6" creationId="{2A5D868A-E09E-48F9-BD6E-A69714B7E93A}"/>
          </ac:spMkLst>
        </pc:spChg>
        <pc:picChg chg="add mod">
          <ac:chgData name="SLA SG" userId="40d1760062c9ccb0" providerId="LiveId" clId="{A4867CDD-9426-4D61-8B9A-31845C49D20A}" dt="2021-10-04T04:06:56.027" v="301" actId="14100"/>
          <ac:picMkLst>
            <pc:docMk/>
            <pc:sldMk cId="3359943584" sldId="325"/>
            <ac:picMk id="5" creationId="{D3AFA6F4-A09C-4A7B-B319-F7A83753B0FC}"/>
          </ac:picMkLst>
        </pc:picChg>
        <pc:picChg chg="add mod">
          <ac:chgData name="SLA SG" userId="40d1760062c9ccb0" providerId="LiveId" clId="{A4867CDD-9426-4D61-8B9A-31845C49D20A}" dt="2021-10-04T04:06:43.820" v="297" actId="14100"/>
          <ac:picMkLst>
            <pc:docMk/>
            <pc:sldMk cId="3359943584" sldId="325"/>
            <ac:picMk id="8" creationId="{C69348F4-1EB1-4126-89DB-1DC79E39B2E3}"/>
          </ac:picMkLst>
        </pc:picChg>
      </pc:sldChg>
      <pc:sldChg chg="addSp delSp modSp add mod ord">
        <pc:chgData name="SLA SG" userId="40d1760062c9ccb0" providerId="LiveId" clId="{A4867CDD-9426-4D61-8B9A-31845C49D20A}" dt="2021-10-04T04:20:26.114" v="473"/>
        <pc:sldMkLst>
          <pc:docMk/>
          <pc:sldMk cId="1551338140" sldId="326"/>
        </pc:sldMkLst>
        <pc:spChg chg="mod">
          <ac:chgData name="SLA SG" userId="40d1760062c9ccb0" providerId="LiveId" clId="{A4867CDD-9426-4D61-8B9A-31845C49D20A}" dt="2021-10-04T04:10:05.159" v="341"/>
          <ac:spMkLst>
            <pc:docMk/>
            <pc:sldMk cId="1551338140" sldId="326"/>
            <ac:spMk id="2" creationId="{4D8088BE-CBAB-4AFD-BF6C-4CA7CE7F7677}"/>
          </ac:spMkLst>
        </pc:spChg>
        <pc:spChg chg="mod">
          <ac:chgData name="SLA SG" userId="40d1760062c9ccb0" providerId="LiveId" clId="{A4867CDD-9426-4D61-8B9A-31845C49D20A}" dt="2021-10-04T04:16:10.869" v="440" actId="1076"/>
          <ac:spMkLst>
            <pc:docMk/>
            <pc:sldMk cId="1551338140" sldId="326"/>
            <ac:spMk id="6" creationId="{2A5D868A-E09E-48F9-BD6E-A69714B7E93A}"/>
          </ac:spMkLst>
        </pc:spChg>
        <pc:spChg chg="add mod">
          <ac:chgData name="SLA SG" userId="40d1760062c9ccb0" providerId="LiveId" clId="{A4867CDD-9426-4D61-8B9A-31845C49D20A}" dt="2021-10-04T04:12:37.452" v="372" actId="14100"/>
          <ac:spMkLst>
            <pc:docMk/>
            <pc:sldMk cId="1551338140" sldId="326"/>
            <ac:spMk id="9" creationId="{A571AE08-5C8B-410B-B49F-FECD1810ADF8}"/>
          </ac:spMkLst>
        </pc:spChg>
        <pc:picChg chg="del">
          <ac:chgData name="SLA SG" userId="40d1760062c9ccb0" providerId="LiveId" clId="{A4867CDD-9426-4D61-8B9A-31845C49D20A}" dt="2021-10-04T04:10:56.920" v="342" actId="478"/>
          <ac:picMkLst>
            <pc:docMk/>
            <pc:sldMk cId="1551338140" sldId="326"/>
            <ac:picMk id="5" creationId="{D3AFA6F4-A09C-4A7B-B319-F7A83753B0FC}"/>
          </ac:picMkLst>
        </pc:picChg>
        <pc:picChg chg="add mod">
          <ac:chgData name="SLA SG" userId="40d1760062c9ccb0" providerId="LiveId" clId="{A4867CDD-9426-4D61-8B9A-31845C49D20A}" dt="2021-10-04T04:12:46.166" v="376" actId="14100"/>
          <ac:picMkLst>
            <pc:docMk/>
            <pc:sldMk cId="1551338140" sldId="326"/>
            <ac:picMk id="7" creationId="{32D50071-51B7-4786-86EB-5C4C91B2E3B5}"/>
          </ac:picMkLst>
        </pc:picChg>
        <pc:picChg chg="del">
          <ac:chgData name="SLA SG" userId="40d1760062c9ccb0" providerId="LiveId" clId="{A4867CDD-9426-4D61-8B9A-31845C49D20A}" dt="2021-10-04T04:11:26.169" v="351" actId="478"/>
          <ac:picMkLst>
            <pc:docMk/>
            <pc:sldMk cId="1551338140" sldId="326"/>
            <ac:picMk id="8" creationId="{C69348F4-1EB1-4126-89DB-1DC79E39B2E3}"/>
          </ac:picMkLst>
        </pc:picChg>
        <pc:picChg chg="add mod">
          <ac:chgData name="SLA SG" userId="40d1760062c9ccb0" providerId="LiveId" clId="{A4867CDD-9426-4D61-8B9A-31845C49D20A}" dt="2021-10-04T04:12:31.539" v="369" actId="14100"/>
          <ac:picMkLst>
            <pc:docMk/>
            <pc:sldMk cId="1551338140" sldId="326"/>
            <ac:picMk id="1026" creationId="{4E63A730-7193-4E08-BA40-ED8AE6EF2F0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77CBFF65-F695-48D9-8569-5462738032BE}" type="datetimeFigureOut">
              <a:rPr lang="en-SG" smtClean="0"/>
              <a:t>8/10/21</a:t>
            </a:fld>
            <a:endParaRPr lang="en-SG"/>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38D834CF-F225-464B-AE2E-698ADFEC6B87}" type="slidenum">
              <a:rPr lang="en-SG" smtClean="0"/>
              <a:t>‹#›</a:t>
            </a:fld>
            <a:endParaRPr lang="en-SG"/>
          </a:p>
        </p:txBody>
      </p:sp>
    </p:spTree>
    <p:extLst>
      <p:ext uri="{BB962C8B-B14F-4D97-AF65-F5344CB8AC3E}">
        <p14:creationId xmlns:p14="http://schemas.microsoft.com/office/powerpoint/2010/main" val="139149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5FCD51-E59E-154F-AFC1-28CF988E0BCF}" type="slidenum">
              <a:rPr lang="en-US" smtClean="0"/>
              <a:t>4</a:t>
            </a:fld>
            <a:endParaRPr lang="en-US"/>
          </a:p>
        </p:txBody>
      </p:sp>
    </p:spTree>
    <p:extLst>
      <p:ext uri="{BB962C8B-B14F-4D97-AF65-F5344CB8AC3E}">
        <p14:creationId xmlns:p14="http://schemas.microsoft.com/office/powerpoint/2010/main" val="254265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8D834CF-F225-464B-AE2E-698ADFEC6B87}" type="slidenum">
              <a:rPr lang="en-SG" smtClean="0"/>
              <a:t>18</a:t>
            </a:fld>
            <a:endParaRPr lang="en-SG"/>
          </a:p>
        </p:txBody>
      </p:sp>
    </p:spTree>
    <p:extLst>
      <p:ext uri="{BB962C8B-B14F-4D97-AF65-F5344CB8AC3E}">
        <p14:creationId xmlns:p14="http://schemas.microsoft.com/office/powerpoint/2010/main" val="2836973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38D834CF-F225-464B-AE2E-698ADFEC6B87}" type="slidenum">
              <a:rPr lang="en-SG" smtClean="0"/>
              <a:t>19</a:t>
            </a:fld>
            <a:endParaRPr lang="en-SG"/>
          </a:p>
        </p:txBody>
      </p:sp>
    </p:spTree>
    <p:extLst>
      <p:ext uri="{BB962C8B-B14F-4D97-AF65-F5344CB8AC3E}">
        <p14:creationId xmlns:p14="http://schemas.microsoft.com/office/powerpoint/2010/main" val="10154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DD5A009-5C13-4813-B8EC-81C69C07A8AF}" type="datetime1">
              <a:rPr lang="en-US" smtClean="0"/>
              <a:t>10/8/21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0F868A-D101-4984-9881-B6F23F16CCCC}" type="datetime1">
              <a:rPr lang="en-US" smtClean="0"/>
              <a:t>10/8/21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EC0D41-86FE-47B9-A0B0-5FFCD87B728B}" type="datetime1">
              <a:rPr lang="en-US" smtClean="0"/>
              <a:t>10/8/21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3960" y="1702"/>
            <a:ext cx="8229600" cy="663324"/>
          </a:xfrm>
        </p:spPr>
        <p:txBody>
          <a:bodyPr>
            <a:noAutofit/>
          </a:bodyPr>
          <a:lstStyle>
            <a:lvl1pPr algn="l">
              <a:defRPr sz="2800" b="1" baseline="0">
                <a:solidFill>
                  <a:srgbClr val="16435E"/>
                </a:solidFill>
              </a:defRPr>
            </a:lvl1pPr>
          </a:lstStyle>
          <a:p>
            <a:r>
              <a:rPr lang="en-US" dirty="0"/>
              <a:t>Sub Title</a:t>
            </a:r>
          </a:p>
        </p:txBody>
      </p:sp>
      <p:sp>
        <p:nvSpPr>
          <p:cNvPr id="3" name="Content Placeholder 2"/>
          <p:cNvSpPr>
            <a:spLocks noGrp="1"/>
          </p:cNvSpPr>
          <p:nvPr>
            <p:ph idx="1"/>
          </p:nvPr>
        </p:nvSpPr>
        <p:spPr>
          <a:xfrm>
            <a:off x="457200" y="727291"/>
            <a:ext cx="8229600" cy="3394472"/>
          </a:xfrm>
        </p:spPr>
        <p:txBody>
          <a:bodyPr/>
          <a:lstStyle>
            <a:lvl1pPr marL="342900" indent="-342900">
              <a:buFontTx/>
              <a:buBlip>
                <a:blip r:embed="rId2"/>
              </a:buBlip>
              <a:defRPr/>
            </a:lvl1pPr>
            <a:lvl2pPr marL="742950" indent="-285750">
              <a:buFontTx/>
              <a:buBlip>
                <a:blip r:embed="rId3"/>
              </a:buBlip>
              <a:defRPr/>
            </a:lvl2pPr>
            <a:lvl3pPr marL="1143000" indent="-228600">
              <a:buFontTx/>
              <a:buBlip>
                <a:blip r:embed="rId3"/>
              </a:buBlip>
              <a:defRPr/>
            </a:lvl3pPr>
            <a:lvl4pPr marL="1600200" indent="-228600">
              <a:buFontTx/>
              <a:buBlip>
                <a:blip r:embed="rId3"/>
              </a:buBlip>
              <a:defRPr/>
            </a:lvl4pPr>
            <a:lvl5pPr marL="2057400" indent="-228600">
              <a:buFontTx/>
              <a:buBlip>
                <a:blip r:embed="rId3"/>
              </a:buBlip>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arallelogram 9"/>
          <p:cNvSpPr/>
          <p:nvPr userDrawn="1"/>
        </p:nvSpPr>
        <p:spPr>
          <a:xfrm>
            <a:off x="65939" y="152175"/>
            <a:ext cx="241331" cy="342661"/>
          </a:xfrm>
          <a:prstGeom prst="parallelogram">
            <a:avLst>
              <a:gd name="adj" fmla="val 50083"/>
            </a:avLst>
          </a:prstGeom>
          <a:solidFill>
            <a:srgbClr val="16435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1" name="Parallelogram 10"/>
          <p:cNvSpPr/>
          <p:nvPr userDrawn="1"/>
        </p:nvSpPr>
        <p:spPr>
          <a:xfrm>
            <a:off x="238659" y="152175"/>
            <a:ext cx="241331" cy="342661"/>
          </a:xfrm>
          <a:prstGeom prst="parallelogram">
            <a:avLst>
              <a:gd name="adj" fmla="val 50083"/>
            </a:avLst>
          </a:prstGeom>
          <a:solidFill>
            <a:srgbClr val="E45B3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8" name="Title 1"/>
          <p:cNvSpPr txBox="1">
            <a:spLocks/>
          </p:cNvSpPr>
          <p:nvPr userDrawn="1"/>
        </p:nvSpPr>
        <p:spPr>
          <a:xfrm>
            <a:off x="0" y="4914907"/>
            <a:ext cx="9144000" cy="228252"/>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1800" kern="1200" baseline="0">
                <a:solidFill>
                  <a:schemeClr val="tx1"/>
                </a:solidFill>
                <a:latin typeface="+mj-lt"/>
                <a:ea typeface="+mj-ea"/>
                <a:cs typeface="+mj-cs"/>
              </a:defRPr>
            </a:lvl1pPr>
          </a:lstStyle>
          <a:p>
            <a:pPr algn="ctr"/>
            <a:r>
              <a:rPr lang="en-US" sz="900" b="0" dirty="0">
                <a:solidFill>
                  <a:schemeClr val="bg1">
                    <a:lumMod val="50000"/>
                  </a:schemeClr>
                </a:solidFill>
              </a:rPr>
              <a:t>Singapore Logistics Association</a:t>
            </a:r>
          </a:p>
        </p:txBody>
      </p:sp>
      <p:sp>
        <p:nvSpPr>
          <p:cNvPr id="19" name="Slide Number Placeholder 5"/>
          <p:cNvSpPr txBox="1">
            <a:spLocks/>
          </p:cNvSpPr>
          <p:nvPr userDrawn="1"/>
        </p:nvSpPr>
        <p:spPr>
          <a:xfrm>
            <a:off x="7010400" y="4896091"/>
            <a:ext cx="2133600" cy="247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85ECA14-E90A-47EE-A624-A50930C1297B}" type="slidenum">
              <a:rPr lang="en-US" sz="1100" smtClean="0">
                <a:solidFill>
                  <a:schemeClr val="tx1">
                    <a:lumMod val="50000"/>
                    <a:lumOff val="50000"/>
                  </a:schemeClr>
                </a:solidFill>
              </a:rPr>
              <a:pPr/>
              <a:t>‹#›</a:t>
            </a:fld>
            <a:endParaRPr lang="en-US" dirty="0">
              <a:solidFill>
                <a:schemeClr val="tx1">
                  <a:lumMod val="50000"/>
                  <a:lumOff val="50000"/>
                </a:schemeClr>
              </a:solidFill>
            </a:endParaRPr>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F03719-E544-4FC1-9FCF-C2A6908B6C4F}" type="datetime1">
              <a:rPr lang="en-US" smtClean="0"/>
              <a:t>10/8/21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
        <p:nvSpPr>
          <p:cNvPr id="9" name="Slide Number Placeholder 5"/>
          <p:cNvSpPr txBox="1">
            <a:spLocks/>
          </p:cNvSpPr>
          <p:nvPr userDrawn="1"/>
        </p:nvSpPr>
        <p:spPr>
          <a:xfrm>
            <a:off x="7010400" y="4896091"/>
            <a:ext cx="2133600" cy="247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85ECA14-E90A-47EE-A624-A50930C1297B}" type="slidenum">
              <a:rPr lang="en-US" smtClean="0"/>
              <a:pPr/>
              <a:t>‹#›</a:t>
            </a:fld>
            <a:endParaRPr lang="en-US" dirty="0"/>
          </a:p>
        </p:txBody>
      </p:sp>
      <p:sp>
        <p:nvSpPr>
          <p:cNvPr id="11" name="Title 1"/>
          <p:cNvSpPr txBox="1">
            <a:spLocks/>
          </p:cNvSpPr>
          <p:nvPr userDrawn="1"/>
        </p:nvSpPr>
        <p:spPr>
          <a:xfrm>
            <a:off x="0" y="4914907"/>
            <a:ext cx="9144000" cy="228252"/>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1800" kern="1200" baseline="0">
                <a:solidFill>
                  <a:schemeClr val="tx1"/>
                </a:solidFill>
                <a:latin typeface="+mj-lt"/>
                <a:ea typeface="+mj-ea"/>
                <a:cs typeface="+mj-cs"/>
              </a:defRPr>
            </a:lvl1pPr>
          </a:lstStyle>
          <a:p>
            <a:pPr algn="ctr"/>
            <a:r>
              <a:rPr lang="en-US" sz="900" b="0" dirty="0">
                <a:solidFill>
                  <a:schemeClr val="bg1">
                    <a:lumMod val="50000"/>
                  </a:schemeClr>
                </a:solidFill>
              </a:rPr>
              <a:t>Singapore Logistics Association</a:t>
            </a:r>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88E2F67-2FCF-4443-8A38-BE781D60EB0B}" type="datetime1">
              <a:rPr lang="en-US" smtClean="0"/>
              <a:t>10/8/21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1EB52C-A270-4677-950C-FC0B52FCA950}" type="datetime1">
              <a:rPr lang="en-US" smtClean="0"/>
              <a:t>10/8/21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3600" y="406800"/>
            <a:ext cx="8229600" cy="857250"/>
          </a:xfrm>
        </p:spPr>
        <p:txBody>
          <a:bodyPr>
            <a:normAutofit/>
          </a:bodyPr>
          <a:lstStyle>
            <a:lvl1pPr algn="l">
              <a:defRPr sz="2800" b="1">
                <a:solidFill>
                  <a:srgbClr val="16435E"/>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C54E9737-2D46-4495-8896-F0495C25FF5B}" type="datetime1">
              <a:rPr lang="en-US" smtClean="0"/>
              <a:t>10/8/21</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0" y="-12487"/>
            <a:ext cx="9144000" cy="355334"/>
          </a:xfrm>
          <a:prstGeom prst="rect">
            <a:avLst/>
          </a:prstGeom>
          <a:solidFill>
            <a:srgbClr val="3AAF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2405" t="25320" r="3394" b="56336"/>
          <a:stretch/>
        </p:blipFill>
        <p:spPr>
          <a:xfrm>
            <a:off x="7390111" y="76200"/>
            <a:ext cx="1669574" cy="182880"/>
          </a:xfrm>
          <a:prstGeom prst="rect">
            <a:avLst/>
          </a:prstGeom>
        </p:spPr>
      </p:pic>
      <p:sp>
        <p:nvSpPr>
          <p:cNvPr id="8" name="Title 1"/>
          <p:cNvSpPr txBox="1">
            <a:spLocks/>
          </p:cNvSpPr>
          <p:nvPr userDrawn="1"/>
        </p:nvSpPr>
        <p:spPr>
          <a:xfrm>
            <a:off x="9800" y="24710"/>
            <a:ext cx="3241400" cy="342661"/>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1800" kern="1200" baseline="0">
                <a:solidFill>
                  <a:schemeClr val="tx1"/>
                </a:solidFill>
                <a:latin typeface="+mj-lt"/>
                <a:ea typeface="+mj-ea"/>
                <a:cs typeface="+mj-cs"/>
              </a:defRPr>
            </a:lvl1pPr>
          </a:lstStyle>
          <a:p>
            <a:r>
              <a:rPr lang="en-US" b="0" dirty="0">
                <a:solidFill>
                  <a:schemeClr val="bg1"/>
                </a:solidFill>
              </a:rPr>
              <a:t>44</a:t>
            </a:r>
            <a:r>
              <a:rPr lang="en-US" b="0" baseline="30000" dirty="0">
                <a:solidFill>
                  <a:schemeClr val="bg1"/>
                </a:solidFill>
              </a:rPr>
              <a:t>th</a:t>
            </a:r>
            <a:r>
              <a:rPr lang="en-US" b="0" dirty="0">
                <a:solidFill>
                  <a:schemeClr val="bg1"/>
                </a:solidFill>
              </a:rPr>
              <a:t> Annual General Meeting</a:t>
            </a:r>
          </a:p>
        </p:txBody>
      </p:sp>
      <p:sp>
        <p:nvSpPr>
          <p:cNvPr id="10" name="Slide Number Placeholder 5"/>
          <p:cNvSpPr txBox="1">
            <a:spLocks/>
          </p:cNvSpPr>
          <p:nvPr userDrawn="1"/>
        </p:nvSpPr>
        <p:spPr>
          <a:xfrm>
            <a:off x="7010400" y="4896091"/>
            <a:ext cx="2133600" cy="247409"/>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85ECA14-E90A-47EE-A624-A50930C1297B}" type="slidenum">
              <a:rPr lang="en-US" sz="1100" smtClean="0">
                <a:solidFill>
                  <a:schemeClr val="tx1">
                    <a:lumMod val="50000"/>
                    <a:lumOff val="50000"/>
                  </a:schemeClr>
                </a:solidFill>
              </a:rPr>
              <a:pPr/>
              <a:t>‹#›</a:t>
            </a:fld>
            <a:endParaRPr lang="en-US" dirty="0">
              <a:solidFill>
                <a:schemeClr val="tx1">
                  <a:lumMod val="50000"/>
                  <a:lumOff val="50000"/>
                </a:schemeClr>
              </a:solidFill>
            </a:endParaRPr>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82A8C4-88E4-403B-B1F0-DA3484E9AFDE}" type="datetime1">
              <a:rPr lang="en-US" smtClean="0"/>
              <a:t>10/8/21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668374-08B7-4C8E-AB20-12222F37566E}" type="datetime1">
              <a:rPr lang="en-US" smtClean="0"/>
              <a:t>10/8/21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149336-6FE6-4E95-A795-29AB5CB5B9AC}" type="datetime1">
              <a:rPr lang="en-US" smtClean="0"/>
              <a:t>10/8/21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9Slide.vn - 2019">
            <a:extLst>
              <a:ext uri="{FF2B5EF4-FFF2-40B4-BE49-F238E27FC236}">
                <a16:creationId xmlns:a16="http://schemas.microsoft.com/office/drawing/2014/main" id="{3721B134-24EB-D347-AFCB-C309A981936A}"/>
              </a:ext>
            </a:extLst>
          </p:cNvPr>
          <p:cNvSpPr txBox="1"/>
          <p:nvPr userDrawn="1"/>
        </p:nvSpPr>
        <p:spPr>
          <a:xfrm>
            <a:off x="0" y="-1466165"/>
            <a:ext cx="9144000" cy="323165"/>
          </a:xfrm>
          <a:prstGeom prst="rect">
            <a:avLst/>
          </a:prstGeom>
          <a:noFill/>
        </p:spPr>
        <p:txBody>
          <a:bodyPr vert="horz" rtlCol="0">
            <a:spAutoFit/>
          </a:bodyPr>
          <a:lstStyle/>
          <a:p>
            <a:pPr algn="ctr"/>
            <a:r>
              <a:rPr lang="en-US" sz="1500">
                <a:solidFill>
                  <a:srgbClr val="C3C3C3"/>
                </a:solidFill>
              </a:rPr>
              <a:t>www.9slide.vn</a:t>
            </a:r>
            <a:endParaRPr lang="en-VN" sz="1500">
              <a:solidFill>
                <a:srgbClr val="C3C3C3"/>
              </a:solidFill>
            </a:endParaRPr>
          </a:p>
        </p:txBody>
      </p:sp>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4A51B39-B099-4D01-B8EF-E6C7957F2512}" type="datetime1">
              <a:rPr lang="en-US" smtClean="0"/>
              <a:t>10/8/21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
            <a:ext cx="9144000" cy="5143500"/>
            <a:chOff x="0" y="0"/>
            <a:chExt cx="9144000" cy="5166649"/>
          </a:xfrm>
        </p:grpSpPr>
        <p:pic>
          <p:nvPicPr>
            <p:cNvPr id="3" name="Picture 2" descr="SLA AR2017-Cover-widescreen.jpg"/>
            <p:cNvPicPr>
              <a:picLocks noChangeAspect="1"/>
            </p:cNvPicPr>
            <p:nvPr/>
          </p:nvPicPr>
          <p:blipFill rotWithShape="1">
            <a:blip r:embed="rId2" cstate="screen">
              <a:extLst>
                <a:ext uri="{28A0092B-C50C-407E-A947-70E740481C1C}">
                  <a14:useLocalDpi xmlns:a14="http://schemas.microsoft.com/office/drawing/2010/main"/>
                </a:ext>
              </a:extLst>
            </a:blip>
            <a:srcRect t="7474"/>
            <a:stretch/>
          </p:blipFill>
          <p:spPr>
            <a:xfrm>
              <a:off x="0" y="0"/>
              <a:ext cx="9144000" cy="5166649"/>
            </a:xfrm>
            <a:prstGeom prst="rect">
              <a:avLst/>
            </a:prstGeom>
          </p:spPr>
        </p:pic>
        <p:pic>
          <p:nvPicPr>
            <p:cNvPr id="4" name="Picture 3" descr="SLA AR2017-Cover-widescreen.jpg"/>
            <p:cNvPicPr>
              <a:picLocks noChangeAspect="1"/>
            </p:cNvPicPr>
            <p:nvPr/>
          </p:nvPicPr>
          <p:blipFill rotWithShape="1">
            <a:blip r:embed="rId3">
              <a:extLst>
                <a:ext uri="{28A0092B-C50C-407E-A947-70E740481C1C}">
                  <a14:useLocalDpi xmlns:a14="http://schemas.microsoft.com/office/drawing/2010/main"/>
                </a:ext>
              </a:extLst>
            </a:blip>
            <a:srcRect t="83070" r="95495"/>
            <a:stretch/>
          </p:blipFill>
          <p:spPr>
            <a:xfrm>
              <a:off x="356825" y="4180525"/>
              <a:ext cx="1191599" cy="945390"/>
            </a:xfrm>
            <a:prstGeom prst="rect">
              <a:avLst/>
            </a:prstGeom>
          </p:spPr>
        </p:pic>
      </p:grpSp>
      <p:sp>
        <p:nvSpPr>
          <p:cNvPr id="6" name="Slide Number Placeholder 5"/>
          <p:cNvSpPr>
            <a:spLocks noGrp="1"/>
          </p:cNvSpPr>
          <p:nvPr>
            <p:ph type="sldNum" sz="quarter" idx="12"/>
          </p:nvPr>
        </p:nvSpPr>
        <p:spPr>
          <a:xfrm>
            <a:off x="0" y="4852071"/>
            <a:ext cx="2133600" cy="273844"/>
          </a:xfrm>
        </p:spPr>
        <p:txBody>
          <a:bodyPr/>
          <a:lstStyle/>
          <a:p>
            <a:pPr algn="l"/>
            <a:fld id="{AF88E988-FB04-AB4E-BE5A-59F242AF7F7A}" type="slidenum">
              <a:rPr lang="en-US" smtClean="0"/>
              <a:pPr algn="l"/>
              <a:t>1</a:t>
            </a:fld>
            <a:endParaRPr lang="en-US" dirty="0"/>
          </a:p>
        </p:txBody>
      </p:sp>
      <p:sp>
        <p:nvSpPr>
          <p:cNvPr id="5" name="Rectangle 4">
            <a:extLst>
              <a:ext uri="{FF2B5EF4-FFF2-40B4-BE49-F238E27FC236}">
                <a16:creationId xmlns:a16="http://schemas.microsoft.com/office/drawing/2014/main" id="{5241FA8B-465A-4378-B428-C07204CA2F7C}"/>
              </a:ext>
            </a:extLst>
          </p:cNvPr>
          <p:cNvSpPr/>
          <p:nvPr/>
        </p:nvSpPr>
        <p:spPr>
          <a:xfrm>
            <a:off x="1" y="1941849"/>
            <a:ext cx="4777739" cy="1415880"/>
          </a:xfrm>
          <a:prstGeom prst="rect">
            <a:avLst/>
          </a:prstGeom>
          <a:solidFill>
            <a:srgbClr val="033F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a:pPr>
            <a:r>
              <a:rPr lang="en-US" sz="1600" b="1" spc="-100" dirty="0">
                <a:latin typeface="Open Sans" panose="020B0606030504020204" pitchFamily="34" charset="0"/>
                <a:ea typeface="Open Sans" panose="020B0606030504020204" pitchFamily="34" charset="0"/>
                <a:cs typeface="Open Sans" panose="020B0606030504020204" pitchFamily="34" charset="0"/>
              </a:rPr>
              <a:t>Mr. Stanley Lim, BBM, PBM, MCILT</a:t>
            </a:r>
          </a:p>
          <a:p>
            <a:pPr>
              <a:defRPr/>
            </a:pPr>
            <a:endParaRPr lang="en-US" sz="500" spc="-100" dirty="0">
              <a:latin typeface="Open Sans" panose="020B0606030504020204" pitchFamily="34" charset="0"/>
              <a:ea typeface="Open Sans" panose="020B0606030504020204" pitchFamily="34" charset="0"/>
              <a:cs typeface="Open Sans" panose="020B0606030504020204" pitchFamily="34" charset="0"/>
            </a:endParaRPr>
          </a:p>
          <a:p>
            <a:pPr>
              <a:defRPr/>
            </a:pPr>
            <a:r>
              <a:rPr lang="en-US" sz="1400" spc="-100" dirty="0">
                <a:latin typeface="Open Sans" panose="020B0606030504020204" pitchFamily="34" charset="0"/>
                <a:ea typeface="Open Sans" panose="020B0606030504020204" pitchFamily="34" charset="0"/>
                <a:cs typeface="Open Sans" panose="020B0606030504020204" pitchFamily="34" charset="0"/>
              </a:rPr>
              <a:t>Council Member  &amp; Chairman, Internationalisation Committee,  </a:t>
            </a:r>
          </a:p>
          <a:p>
            <a:pPr>
              <a:defRPr/>
            </a:pPr>
            <a:r>
              <a:rPr lang="en-US" sz="1400" spc="-100" dirty="0">
                <a:latin typeface="Open Sans" panose="020B0606030504020204" pitchFamily="34" charset="0"/>
                <a:ea typeface="Open Sans" panose="020B0606030504020204" pitchFamily="34" charset="0"/>
                <a:cs typeface="Open Sans" panose="020B0606030504020204" pitchFamily="34" charset="0"/>
              </a:rPr>
              <a:t>Singapore Logistics Association</a:t>
            </a:r>
          </a:p>
        </p:txBody>
      </p:sp>
      <p:sp>
        <p:nvSpPr>
          <p:cNvPr id="2" name="Rectangle 1"/>
          <p:cNvSpPr/>
          <p:nvPr/>
        </p:nvSpPr>
        <p:spPr>
          <a:xfrm>
            <a:off x="356825" y="267723"/>
            <a:ext cx="8787175" cy="1107996"/>
          </a:xfrm>
          <a:prstGeom prst="rect">
            <a:avLst/>
          </a:prstGeom>
        </p:spPr>
        <p:txBody>
          <a:bodyPr wrap="square">
            <a:spAutoFit/>
          </a:bodyPr>
          <a:lstStyle/>
          <a:p>
            <a:pPr>
              <a:defRPr/>
            </a:pPr>
            <a:r>
              <a:rPr lang="en-US" sz="2200" b="1" spc="-100" dirty="0">
                <a:latin typeface="Open Sans" panose="020B0606030504020204" pitchFamily="34" charset="0"/>
                <a:ea typeface="Open Sans" panose="020B0606030504020204" pitchFamily="34" charset="0"/>
                <a:cs typeface="Open Sans" panose="020B0606030504020204" pitchFamily="34" charset="0"/>
              </a:rPr>
              <a:t>Global Supply Chain – Experience best practices to overcome the pandemic and ensure business </a:t>
            </a:r>
            <a:r>
              <a:rPr lang="en-US" sz="2200" b="1" spc="-100">
                <a:latin typeface="Open Sans" panose="020B0606030504020204" pitchFamily="34" charset="0"/>
                <a:ea typeface="Open Sans" panose="020B0606030504020204" pitchFamily="34" charset="0"/>
                <a:cs typeface="Open Sans" panose="020B0606030504020204" pitchFamily="34" charset="0"/>
              </a:rPr>
              <a:t>operations in </a:t>
            </a:r>
            <a:r>
              <a:rPr lang="en-US" sz="2200" b="1" spc="-100" dirty="0">
                <a:latin typeface="Open Sans" panose="020B0606030504020204" pitchFamily="34" charset="0"/>
                <a:ea typeface="Open Sans" panose="020B0606030504020204" pitchFamily="34" charset="0"/>
                <a:cs typeface="Open Sans" panose="020B0606030504020204" pitchFamily="34" charset="0"/>
              </a:rPr>
              <a:t>the post COVID-19 ‘new normal’</a:t>
            </a:r>
          </a:p>
        </p:txBody>
      </p:sp>
      <p:sp>
        <p:nvSpPr>
          <p:cNvPr id="8" name="TextBox 7">
            <a:extLst>
              <a:ext uri="{FF2B5EF4-FFF2-40B4-BE49-F238E27FC236}">
                <a16:creationId xmlns:a16="http://schemas.microsoft.com/office/drawing/2014/main" id="{7EBC9659-9D7A-E149-891A-061E37564963}"/>
              </a:ext>
            </a:extLst>
          </p:cNvPr>
          <p:cNvSpPr txBox="1"/>
          <p:nvPr/>
        </p:nvSpPr>
        <p:spPr>
          <a:xfrm>
            <a:off x="383915" y="1375330"/>
            <a:ext cx="3187960" cy="300082"/>
          </a:xfrm>
          <a:prstGeom prst="rect">
            <a:avLst/>
          </a:prstGeom>
          <a:noFill/>
        </p:spPr>
        <p:txBody>
          <a:bodyPr wrap="square" rtlCol="0">
            <a:spAutoFit/>
          </a:bodyPr>
          <a:lstStyle/>
          <a:p>
            <a:r>
              <a:rPr lang="en-US" sz="1350" b="1" dirty="0">
                <a:latin typeface="Open Sans" panose="020B0606030504020204" pitchFamily="34" charset="0"/>
                <a:ea typeface="Open Sans" panose="020B0606030504020204" pitchFamily="34" charset="0"/>
                <a:cs typeface="Open Sans" panose="020B0606030504020204" pitchFamily="34" charset="0"/>
              </a:rPr>
              <a:t>Ho Chi Minh City- 8 October 2021</a:t>
            </a:r>
          </a:p>
        </p:txBody>
      </p:sp>
    </p:spTree>
    <p:extLst>
      <p:ext uri="{BB962C8B-B14F-4D97-AF65-F5344CB8AC3E}">
        <p14:creationId xmlns:p14="http://schemas.microsoft.com/office/powerpoint/2010/main" val="179754222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8449-6074-4304-94EC-F8EE25A73E70}"/>
              </a:ext>
            </a:extLst>
          </p:cNvPr>
          <p:cNvSpPr>
            <a:spLocks noGrp="1"/>
          </p:cNvSpPr>
          <p:nvPr>
            <p:ph type="title"/>
          </p:nvPr>
        </p:nvSpPr>
        <p:spPr/>
        <p:txBody>
          <a:bodyPr/>
          <a:lstStyle/>
          <a:p>
            <a:r>
              <a:rPr lang="en-SG" dirty="0"/>
              <a:t>Industry 4.0</a:t>
            </a:r>
          </a:p>
        </p:txBody>
      </p:sp>
      <p:pic>
        <p:nvPicPr>
          <p:cNvPr id="4" name="Picture 2">
            <a:extLst>
              <a:ext uri="{FF2B5EF4-FFF2-40B4-BE49-F238E27FC236}">
                <a16:creationId xmlns:a16="http://schemas.microsoft.com/office/drawing/2014/main" id="{62E73393-A2C6-43E0-853B-AF673ACB9582}"/>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24111" y="986790"/>
            <a:ext cx="5620491" cy="3457950"/>
          </a:xfrm>
          <a:prstGeom prst="rect">
            <a:avLst/>
          </a:prstGeom>
        </p:spPr>
      </p:pic>
      <p:grpSp>
        <p:nvGrpSpPr>
          <p:cNvPr id="5" name="Group 3">
            <a:extLst>
              <a:ext uri="{FF2B5EF4-FFF2-40B4-BE49-F238E27FC236}">
                <a16:creationId xmlns:a16="http://schemas.microsoft.com/office/drawing/2014/main" id="{A62E624E-80E7-4B10-B9FA-9D33F5E6C6C3}"/>
              </a:ext>
            </a:extLst>
          </p:cNvPr>
          <p:cNvGrpSpPr>
            <a:grpSpLocks noChangeAspect="1"/>
          </p:cNvGrpSpPr>
          <p:nvPr/>
        </p:nvGrpSpPr>
        <p:grpSpPr>
          <a:xfrm>
            <a:off x="5744602" y="986790"/>
            <a:ext cx="3212142" cy="3212142"/>
            <a:chOff x="0" y="0"/>
            <a:chExt cx="6350000" cy="6350000"/>
          </a:xfrm>
        </p:grpSpPr>
        <p:sp>
          <p:nvSpPr>
            <p:cNvPr id="6" name="Freeform 4">
              <a:extLst>
                <a:ext uri="{FF2B5EF4-FFF2-40B4-BE49-F238E27FC236}">
                  <a16:creationId xmlns:a16="http://schemas.microsoft.com/office/drawing/2014/main" id="{341B624E-B5E9-4D82-A232-0817E7BE38B4}"/>
                </a:ext>
              </a:extLst>
            </p:cNvPr>
            <p:cNvSpPr/>
            <p:nvPr/>
          </p:nvSpPr>
          <p:spPr>
            <a:xfrm>
              <a:off x="0" y="0"/>
              <a:ext cx="6350000" cy="6350000"/>
            </a:xfrm>
            <a:custGeom>
              <a:avLst/>
              <a:gdLst/>
              <a:ahLst/>
              <a:cxnLst/>
              <a:rect l="l" t="t" r="r" b="b"/>
              <a:pathLst>
                <a:path w="6350000" h="6350000">
                  <a:moveTo>
                    <a:pt x="3806190" y="0"/>
                  </a:moveTo>
                  <a:lnTo>
                    <a:pt x="2543810" y="0"/>
                  </a:lnTo>
                  <a:lnTo>
                    <a:pt x="1376680" y="483870"/>
                  </a:lnTo>
                  <a:lnTo>
                    <a:pt x="483870" y="1376680"/>
                  </a:lnTo>
                  <a:lnTo>
                    <a:pt x="0" y="2543810"/>
                  </a:lnTo>
                  <a:lnTo>
                    <a:pt x="0" y="3806190"/>
                  </a:lnTo>
                  <a:lnTo>
                    <a:pt x="483870" y="4973320"/>
                  </a:lnTo>
                  <a:lnTo>
                    <a:pt x="1376680" y="5866130"/>
                  </a:lnTo>
                  <a:lnTo>
                    <a:pt x="2543810" y="6350000"/>
                  </a:lnTo>
                  <a:lnTo>
                    <a:pt x="3806190" y="6350000"/>
                  </a:lnTo>
                  <a:lnTo>
                    <a:pt x="4973320" y="5866130"/>
                  </a:lnTo>
                  <a:lnTo>
                    <a:pt x="5866130" y="4973320"/>
                  </a:lnTo>
                  <a:lnTo>
                    <a:pt x="6350000" y="3806191"/>
                  </a:lnTo>
                  <a:lnTo>
                    <a:pt x="6350000" y="2543811"/>
                  </a:lnTo>
                  <a:lnTo>
                    <a:pt x="5866130" y="1376681"/>
                  </a:lnTo>
                  <a:lnTo>
                    <a:pt x="4973320" y="483871"/>
                  </a:lnTo>
                  <a:lnTo>
                    <a:pt x="3806190" y="0"/>
                  </a:lnTo>
                  <a:close/>
                </a:path>
              </a:pathLst>
            </a:custGeom>
            <a:blipFill>
              <a:blip r:embed="rId3"/>
              <a:stretch>
                <a:fillRect l="-24761" r="-24761"/>
              </a:stretch>
            </a:blipFill>
          </p:spPr>
        </p:sp>
      </p:grpSp>
    </p:spTree>
    <p:extLst>
      <p:ext uri="{BB962C8B-B14F-4D97-AF65-F5344CB8AC3E}">
        <p14:creationId xmlns:p14="http://schemas.microsoft.com/office/powerpoint/2010/main" val="38675903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3FED-AF43-4AA5-A959-6758598A83E6}"/>
              </a:ext>
            </a:extLst>
          </p:cNvPr>
          <p:cNvSpPr>
            <a:spLocks noGrp="1"/>
          </p:cNvSpPr>
          <p:nvPr>
            <p:ph type="title"/>
          </p:nvPr>
        </p:nvSpPr>
        <p:spPr/>
        <p:txBody>
          <a:bodyPr/>
          <a:lstStyle/>
          <a:p>
            <a:r>
              <a:rPr lang="en-SG" dirty="0"/>
              <a:t>Impact on Future Jobs</a:t>
            </a:r>
          </a:p>
        </p:txBody>
      </p:sp>
      <p:pic>
        <p:nvPicPr>
          <p:cNvPr id="4" name="Picture 2">
            <a:extLst>
              <a:ext uri="{FF2B5EF4-FFF2-40B4-BE49-F238E27FC236}">
                <a16:creationId xmlns:a16="http://schemas.microsoft.com/office/drawing/2014/main" id="{79CDD4DD-CBE1-46BD-8396-868F4A65B602}"/>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53960" y="557047"/>
            <a:ext cx="8482222" cy="4340773"/>
          </a:xfrm>
          <a:prstGeom prst="rect">
            <a:avLst/>
          </a:prstGeom>
        </p:spPr>
      </p:pic>
    </p:spTree>
    <p:extLst>
      <p:ext uri="{BB962C8B-B14F-4D97-AF65-F5344CB8AC3E}">
        <p14:creationId xmlns:p14="http://schemas.microsoft.com/office/powerpoint/2010/main" val="32518270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34309-2F6D-5B42-86F8-25BAFE92E026}"/>
              </a:ext>
            </a:extLst>
          </p:cNvPr>
          <p:cNvSpPr>
            <a:spLocks noGrp="1"/>
          </p:cNvSpPr>
          <p:nvPr>
            <p:ph type="title"/>
          </p:nvPr>
        </p:nvSpPr>
        <p:spPr/>
        <p:txBody>
          <a:bodyPr/>
          <a:lstStyle/>
          <a:p>
            <a:r>
              <a:rPr lang="en-US" dirty="0"/>
              <a:t>Singapore’s Future Port</a:t>
            </a:r>
          </a:p>
        </p:txBody>
      </p:sp>
      <p:pic>
        <p:nvPicPr>
          <p:cNvPr id="1026" name="Picture 2">
            <a:extLst>
              <a:ext uri="{FF2B5EF4-FFF2-40B4-BE49-F238E27FC236}">
                <a16:creationId xmlns:a16="http://schemas.microsoft.com/office/drawing/2014/main" id="{D87C21AC-3123-48CD-8F44-782A3541B9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972" r="37289"/>
          <a:stretch/>
        </p:blipFill>
        <p:spPr bwMode="auto">
          <a:xfrm>
            <a:off x="5558917" y="657336"/>
            <a:ext cx="3528220" cy="19144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000E572-15BD-45F5-AF13-64274C641F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24"/>
          <a:stretch/>
        </p:blipFill>
        <p:spPr bwMode="auto">
          <a:xfrm>
            <a:off x="56863" y="665026"/>
            <a:ext cx="5465256" cy="4463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8FE0D94-29A6-47B2-A7F2-3429F10B9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025" t="70972"/>
          <a:stretch/>
        </p:blipFill>
        <p:spPr bwMode="auto">
          <a:xfrm>
            <a:off x="5976181" y="2571749"/>
            <a:ext cx="2693691" cy="247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209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8479" y="15976"/>
            <a:ext cx="7886700" cy="650421"/>
          </a:xfrm>
        </p:spPr>
        <p:txBody>
          <a:bodyPr/>
          <a:lstStyle/>
          <a:p>
            <a:r>
              <a:rPr lang="en-US" sz="2400" dirty="0">
                <a:latin typeface="Open Sans" panose="020B0606030504020204" pitchFamily="34" charset="0"/>
                <a:ea typeface="Open Sans" panose="020B0606030504020204" pitchFamily="34" charset="0"/>
                <a:cs typeface="Open Sans" panose="020B0606030504020204" pitchFamily="34" charset="0"/>
              </a:rPr>
              <a:t>SLA’s Strategic Thrusts</a:t>
            </a:r>
            <a:endParaRPr lang="en-SG"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p:cNvSpPr/>
          <p:nvPr/>
        </p:nvSpPr>
        <p:spPr>
          <a:xfrm>
            <a:off x="163198" y="917889"/>
            <a:ext cx="1620000" cy="3378215"/>
          </a:xfrm>
          <a:prstGeom prst="rect">
            <a:avLst/>
          </a:prstGeom>
          <a:solidFill>
            <a:schemeClr val="bg1"/>
          </a:solidFill>
          <a:ln w="12700">
            <a:solidFill>
              <a:srgbClr val="852265"/>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To drive awareness and adoption of technology to improve business processes and business models </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p:cNvSpPr/>
          <p:nvPr/>
        </p:nvSpPr>
        <p:spPr>
          <a:xfrm>
            <a:off x="7245728" y="917889"/>
            <a:ext cx="1620000" cy="3378215"/>
          </a:xfrm>
          <a:prstGeom prst="rect">
            <a:avLst/>
          </a:prstGeom>
          <a:solidFill>
            <a:schemeClr val="bg1"/>
          </a:solidFill>
          <a:ln w="12700">
            <a:solidFill>
              <a:srgbClr val="033F4A"/>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Uplift the image of the Logistics industry</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1932685" y="917889"/>
            <a:ext cx="1620000" cy="3378215"/>
          </a:xfrm>
          <a:prstGeom prst="rect">
            <a:avLst/>
          </a:prstGeom>
          <a:solidFill>
            <a:schemeClr val="bg1"/>
          </a:solidFill>
          <a:ln w="12700">
            <a:solidFill>
              <a:srgbClr val="E0462A"/>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To connect with overseas TACs and organizations and identify business opportunities</a:t>
            </a:r>
            <a:endParaRPr lang="en-SG"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8"/>
          <p:cNvSpPr/>
          <p:nvPr/>
        </p:nvSpPr>
        <p:spPr>
          <a:xfrm>
            <a:off x="163198" y="2213262"/>
            <a:ext cx="1620000" cy="629671"/>
          </a:xfrm>
          <a:prstGeom prst="rect">
            <a:avLst/>
          </a:prstGeom>
          <a:solidFill>
            <a:srgbClr val="852265"/>
          </a:solidFill>
          <a:ln>
            <a:solidFill>
              <a:srgbClr val="852265"/>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1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Digitalisation</a:t>
            </a: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&amp; Innovation Technology</a:t>
            </a:r>
          </a:p>
        </p:txBody>
      </p:sp>
      <p:sp>
        <p:nvSpPr>
          <p:cNvPr id="24" name="Rectangle 23"/>
          <p:cNvSpPr/>
          <p:nvPr/>
        </p:nvSpPr>
        <p:spPr>
          <a:xfrm>
            <a:off x="7245728" y="2213262"/>
            <a:ext cx="1620000" cy="629671"/>
          </a:xfrm>
          <a:prstGeom prst="rect">
            <a:avLst/>
          </a:prstGeom>
          <a:solidFill>
            <a:srgbClr val="033F4A"/>
          </a:solidFill>
          <a:ln>
            <a:solidFill>
              <a:srgbClr val="033F4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Industry Profiling</a:t>
            </a:r>
          </a:p>
        </p:txBody>
      </p:sp>
      <p:sp>
        <p:nvSpPr>
          <p:cNvPr id="26" name="Rectangle 25"/>
          <p:cNvSpPr/>
          <p:nvPr/>
        </p:nvSpPr>
        <p:spPr>
          <a:xfrm>
            <a:off x="1932685" y="2213262"/>
            <a:ext cx="1620000" cy="629671"/>
          </a:xfrm>
          <a:prstGeom prst="rect">
            <a:avLst/>
          </a:prstGeom>
          <a:solidFill>
            <a:srgbClr val="E0462A"/>
          </a:solidFill>
          <a:ln>
            <a:solidFill>
              <a:srgbClr val="E0462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1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Internationalisation</a:t>
            </a:r>
            <a:endPar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09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813" y="1076893"/>
            <a:ext cx="931625" cy="9304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654" y="1166007"/>
            <a:ext cx="914062" cy="79576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F46F9ED-C7C6-458F-A729-8D17E0CC1127}"/>
              </a:ext>
            </a:extLst>
          </p:cNvPr>
          <p:cNvGrpSpPr/>
          <p:nvPr/>
        </p:nvGrpSpPr>
        <p:grpSpPr>
          <a:xfrm>
            <a:off x="3671301" y="917889"/>
            <a:ext cx="1620000" cy="3378215"/>
            <a:chOff x="4895068" y="1223851"/>
            <a:chExt cx="2160000" cy="4504287"/>
          </a:xfrm>
        </p:grpSpPr>
        <p:sp>
          <p:nvSpPr>
            <p:cNvPr id="8" name="Rectangle 7"/>
            <p:cNvSpPr/>
            <p:nvPr/>
          </p:nvSpPr>
          <p:spPr>
            <a:xfrm>
              <a:off x="4895068" y="1223851"/>
              <a:ext cx="2160000" cy="4504287"/>
            </a:xfrm>
            <a:prstGeom prst="rect">
              <a:avLst/>
            </a:prstGeom>
            <a:solidFill>
              <a:schemeClr val="bg1"/>
            </a:solidFill>
            <a:ln w="12700">
              <a:solidFill>
                <a:srgbClr val="FBA51A"/>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To support logistics companies in their human capital and capability building efforts</a:t>
              </a:r>
              <a:endParaRPr lang="en-SG"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p:cNvSpPr/>
            <p:nvPr/>
          </p:nvSpPr>
          <p:spPr>
            <a:xfrm>
              <a:off x="4895068" y="2951016"/>
              <a:ext cx="2160000" cy="839561"/>
            </a:xfrm>
            <a:prstGeom prst="rect">
              <a:avLst/>
            </a:prstGeom>
            <a:solidFill>
              <a:srgbClr val="FBA51A"/>
            </a:solidFill>
            <a:ln>
              <a:solidFill>
                <a:srgbClr val="FBA51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Enterprise Capability Building</a:t>
              </a:r>
            </a:p>
          </p:txBody>
        </p:sp>
        <p:pic>
          <p:nvPicPr>
            <p:cNvPr id="4102"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6636" y="1350568"/>
              <a:ext cx="1686321" cy="1469232"/>
            </a:xfrm>
            <a:prstGeom prst="rect">
              <a:avLst/>
            </a:prstGeom>
            <a:noFill/>
            <a:extLst>
              <a:ext uri="{909E8E84-426E-40DD-AFC4-6F175D3DCCD1}">
                <a14:hiddenFill xmlns:a14="http://schemas.microsoft.com/office/drawing/2010/main">
                  <a:solidFill>
                    <a:srgbClr val="FFFFFF"/>
                  </a:solidFill>
                </a14:hiddenFill>
              </a:ext>
            </a:extLst>
          </p:spPr>
        </p:pic>
      </p:grpSp>
      <p:pic>
        <p:nvPicPr>
          <p:cNvPr id="4106" name="Picture 10" descr="Image result for artificial intelligence png colo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436" y="984013"/>
            <a:ext cx="1264741" cy="110192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82A2872-8C23-4296-ABA9-C0D1046569F2}"/>
              </a:ext>
            </a:extLst>
          </p:cNvPr>
          <p:cNvSpPr/>
          <p:nvPr/>
        </p:nvSpPr>
        <p:spPr>
          <a:xfrm>
            <a:off x="5463992" y="917889"/>
            <a:ext cx="1620000" cy="3378215"/>
          </a:xfrm>
          <a:prstGeom prst="rect">
            <a:avLst/>
          </a:prstGeom>
          <a:ln/>
        </p:spPr>
        <p:style>
          <a:lnRef idx="2">
            <a:schemeClr val="accent1"/>
          </a:lnRef>
          <a:fillRef idx="1">
            <a:schemeClr val="lt1"/>
          </a:fillRef>
          <a:effectRef idx="0">
            <a:schemeClr val="accent1"/>
          </a:effectRef>
          <a:fontRef idx="minor">
            <a:schemeClr val="dk1"/>
          </a:fontRef>
        </p:style>
        <p:txBody>
          <a:bodyPr rtlCol="0" anchor="t" anchorCtr="0"/>
          <a:lstStyle/>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To leverage technology and Singapore as testbed to develop new logistics value differentiators</a:t>
            </a: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A9F70B96-A377-478D-BFC9-FD5B8C16A01E}"/>
              </a:ext>
            </a:extLst>
          </p:cNvPr>
          <p:cNvSpPr/>
          <p:nvPr/>
        </p:nvSpPr>
        <p:spPr>
          <a:xfrm>
            <a:off x="5463992" y="2213262"/>
            <a:ext cx="1620000" cy="629671"/>
          </a:xfrm>
          <a:prstGeom prst="rect">
            <a:avLst/>
          </a:prstGeom>
          <a:solidFill>
            <a:srgbClr val="0070C0"/>
          </a:solidFill>
          <a:ln>
            <a:solidFill>
              <a:srgbClr val="852265"/>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Future of Logistics</a:t>
            </a:r>
          </a:p>
        </p:txBody>
      </p:sp>
      <p:pic>
        <p:nvPicPr>
          <p:cNvPr id="4" name="Picture 3">
            <a:extLst>
              <a:ext uri="{FF2B5EF4-FFF2-40B4-BE49-F238E27FC236}">
                <a16:creationId xmlns:a16="http://schemas.microsoft.com/office/drawing/2014/main" id="{2D2E87B6-BB8C-4239-89EF-F911EB74D2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6753" y="1073811"/>
            <a:ext cx="972000" cy="917505"/>
          </a:xfrm>
          <a:prstGeom prst="rect">
            <a:avLst/>
          </a:prstGeom>
        </p:spPr>
      </p:pic>
    </p:spTree>
    <p:extLst>
      <p:ext uri="{BB962C8B-B14F-4D97-AF65-F5344CB8AC3E}">
        <p14:creationId xmlns:p14="http://schemas.microsoft.com/office/powerpoint/2010/main" val="17120748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088BE-CBAB-4AFD-BF6C-4CA7CE7F7677}"/>
              </a:ext>
            </a:extLst>
          </p:cNvPr>
          <p:cNvSpPr>
            <a:spLocks noGrp="1"/>
          </p:cNvSpPr>
          <p:nvPr>
            <p:ph type="title"/>
          </p:nvPr>
        </p:nvSpPr>
        <p:spPr/>
        <p:txBody>
          <a:bodyPr/>
          <a:lstStyle/>
          <a:p>
            <a:r>
              <a:rPr lang="en-SG" dirty="0"/>
              <a:t>Case Study - Sin Mui Heng (SMH) Food Industries</a:t>
            </a:r>
          </a:p>
        </p:txBody>
      </p:sp>
      <p:pic>
        <p:nvPicPr>
          <p:cNvPr id="5" name="Picture 4">
            <a:extLst>
              <a:ext uri="{FF2B5EF4-FFF2-40B4-BE49-F238E27FC236}">
                <a16:creationId xmlns:a16="http://schemas.microsoft.com/office/drawing/2014/main" id="{D3AFA6F4-A09C-4A7B-B319-F7A83753B0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816" y="774992"/>
            <a:ext cx="4153842" cy="2888138"/>
          </a:xfrm>
          <a:prstGeom prst="rect">
            <a:avLst/>
          </a:prstGeom>
        </p:spPr>
      </p:pic>
      <p:sp>
        <p:nvSpPr>
          <p:cNvPr id="6" name="TextBox 5">
            <a:extLst>
              <a:ext uri="{FF2B5EF4-FFF2-40B4-BE49-F238E27FC236}">
                <a16:creationId xmlns:a16="http://schemas.microsoft.com/office/drawing/2014/main" id="{2A5D868A-E09E-48F9-BD6E-A69714B7E93A}"/>
              </a:ext>
            </a:extLst>
          </p:cNvPr>
          <p:cNvSpPr txBox="1"/>
          <p:nvPr/>
        </p:nvSpPr>
        <p:spPr>
          <a:xfrm>
            <a:off x="4568759" y="774992"/>
            <a:ext cx="4325209" cy="4093428"/>
          </a:xfrm>
          <a:prstGeom prst="rect">
            <a:avLst/>
          </a:prstGeom>
          <a:noFill/>
        </p:spPr>
        <p:txBody>
          <a:bodyPr wrap="square">
            <a:spAutoFit/>
          </a:bodyPr>
          <a:lstStyle/>
          <a:p>
            <a:pPr marL="285750" indent="-285750" algn="l">
              <a:buFont typeface="Arial" panose="020B0604020202020204" pitchFamily="34" charset="0"/>
              <a:buChar char="•"/>
            </a:pPr>
            <a:r>
              <a:rPr lang="en-US" sz="1300" i="0" dirty="0">
                <a:effectLst/>
                <a:latin typeface="+mj-lt"/>
              </a:rPr>
              <a:t>Sourcing for raw materials from overseas, such as packaging materials and personal protective equipment, was a challenge for the Singapore firm.</a:t>
            </a:r>
          </a:p>
          <a:p>
            <a:pPr algn="l"/>
            <a:endParaRPr lang="en-US" sz="1300" i="0" dirty="0">
              <a:effectLst/>
              <a:latin typeface="+mj-lt"/>
            </a:endParaRPr>
          </a:p>
          <a:p>
            <a:pPr marL="285750" indent="-285750" algn="l">
              <a:buFont typeface="Arial" panose="020B0604020202020204" pitchFamily="34" charset="0"/>
              <a:buChar char="•"/>
            </a:pPr>
            <a:r>
              <a:rPr lang="en-US" sz="1300" i="0" dirty="0">
                <a:effectLst/>
                <a:latin typeface="+mj-lt"/>
              </a:rPr>
              <a:t>Exporting food products, such as dim sum and pau, to the Middle East also met with some issues due to Covid-19 restrictions.</a:t>
            </a:r>
          </a:p>
          <a:p>
            <a:pPr marL="285750" indent="-285750" algn="l">
              <a:buFont typeface="Arial" panose="020B0604020202020204" pitchFamily="34" charset="0"/>
              <a:buChar char="•"/>
            </a:pPr>
            <a:endParaRPr lang="en-US" sz="1300" dirty="0">
              <a:latin typeface="+mj-lt"/>
            </a:endParaRPr>
          </a:p>
          <a:p>
            <a:pPr marL="285750" indent="-285750" algn="l">
              <a:buFont typeface="Arial" panose="020B0604020202020204" pitchFamily="34" charset="0"/>
              <a:buChar char="•"/>
            </a:pPr>
            <a:r>
              <a:rPr lang="en-US" sz="1300" i="0" dirty="0">
                <a:effectLst/>
                <a:latin typeface="+mj-lt"/>
              </a:rPr>
              <a:t>To get around the roadblocks, SMH decided to produce more machine-made products mainly for retail sale instead. This means </a:t>
            </a:r>
            <a:r>
              <a:rPr lang="en-US" sz="1300" b="1" i="0" dirty="0">
                <a:effectLst/>
                <a:latin typeface="+mj-lt"/>
              </a:rPr>
              <a:t>cutting down on </a:t>
            </a:r>
            <a:r>
              <a:rPr lang="en-US" sz="1300" b="1" i="0" dirty="0" err="1">
                <a:effectLst/>
                <a:latin typeface="+mj-lt"/>
              </a:rPr>
              <a:t>labour-intensive</a:t>
            </a:r>
            <a:r>
              <a:rPr lang="en-US" sz="1300" b="1" i="0" dirty="0">
                <a:effectLst/>
                <a:latin typeface="+mj-lt"/>
              </a:rPr>
              <a:t> lines </a:t>
            </a:r>
            <a:r>
              <a:rPr lang="en-US" sz="1300" i="0" dirty="0">
                <a:effectLst/>
                <a:latin typeface="+mj-lt"/>
              </a:rPr>
              <a:t>which produce handmade items that are for hotels and restaurants.</a:t>
            </a:r>
          </a:p>
          <a:p>
            <a:pPr marL="285750" indent="-285750" algn="l">
              <a:buFont typeface="Arial" panose="020B0604020202020204" pitchFamily="34" charset="0"/>
              <a:buChar char="•"/>
            </a:pPr>
            <a:endParaRPr lang="en-US" sz="1300" dirty="0">
              <a:latin typeface="+mj-lt"/>
            </a:endParaRPr>
          </a:p>
          <a:p>
            <a:pPr marL="285750" indent="-285750" algn="l">
              <a:buFont typeface="Arial" panose="020B0604020202020204" pitchFamily="34" charset="0"/>
              <a:buChar char="•"/>
            </a:pPr>
            <a:r>
              <a:rPr lang="en-US" sz="1300" i="0" dirty="0">
                <a:effectLst/>
                <a:latin typeface="+mj-lt"/>
              </a:rPr>
              <a:t>In order to ship products to the Middle East, the firm carved out </a:t>
            </a:r>
            <a:r>
              <a:rPr lang="en-US" sz="1300" b="1" i="0" dirty="0">
                <a:effectLst/>
                <a:latin typeface="+mj-lt"/>
              </a:rPr>
              <a:t>alternative shipment channels</a:t>
            </a:r>
            <a:r>
              <a:rPr lang="en-US" sz="1300" i="0" dirty="0">
                <a:effectLst/>
                <a:latin typeface="+mj-lt"/>
              </a:rPr>
              <a:t>.</a:t>
            </a:r>
            <a:r>
              <a:rPr lang="en-US" sz="1300" dirty="0">
                <a:latin typeface="+mj-lt"/>
              </a:rPr>
              <a:t> </a:t>
            </a:r>
            <a:r>
              <a:rPr lang="en-US" sz="1300" i="0" dirty="0">
                <a:effectLst/>
                <a:latin typeface="+mj-lt"/>
              </a:rPr>
              <a:t>SMH also worked with its distributor in the United Arab Emirates, with the support of Enterprise Singapore, to send the food products to Kuwait via trucks instead of the usual approach of using sea freight.</a:t>
            </a:r>
            <a:endParaRPr lang="en-SG" sz="1300" i="0" dirty="0">
              <a:effectLst/>
              <a:latin typeface="+mj-lt"/>
            </a:endParaRPr>
          </a:p>
        </p:txBody>
      </p:sp>
      <p:pic>
        <p:nvPicPr>
          <p:cNvPr id="8" name="Picture 7">
            <a:extLst>
              <a:ext uri="{FF2B5EF4-FFF2-40B4-BE49-F238E27FC236}">
                <a16:creationId xmlns:a16="http://schemas.microsoft.com/office/drawing/2014/main" id="{C69348F4-1EB1-4126-89DB-1DC79E39B2E3}"/>
              </a:ext>
            </a:extLst>
          </p:cNvPr>
          <p:cNvPicPr>
            <a:picLocks noChangeAspect="1"/>
          </p:cNvPicPr>
          <p:nvPr/>
        </p:nvPicPr>
        <p:blipFill>
          <a:blip r:embed="rId3"/>
          <a:stretch>
            <a:fillRect/>
          </a:stretch>
        </p:blipFill>
        <p:spPr>
          <a:xfrm>
            <a:off x="170815" y="3643102"/>
            <a:ext cx="4153842" cy="1071773"/>
          </a:xfrm>
          <a:prstGeom prst="rect">
            <a:avLst/>
          </a:prstGeom>
        </p:spPr>
      </p:pic>
    </p:spTree>
    <p:extLst>
      <p:ext uri="{BB962C8B-B14F-4D97-AF65-F5344CB8AC3E}">
        <p14:creationId xmlns:p14="http://schemas.microsoft.com/office/powerpoint/2010/main" val="33599435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088BE-CBAB-4AFD-BF6C-4CA7CE7F7677}"/>
              </a:ext>
            </a:extLst>
          </p:cNvPr>
          <p:cNvSpPr>
            <a:spLocks noGrp="1"/>
          </p:cNvSpPr>
          <p:nvPr>
            <p:ph type="title"/>
          </p:nvPr>
        </p:nvSpPr>
        <p:spPr/>
        <p:txBody>
          <a:bodyPr/>
          <a:lstStyle/>
          <a:p>
            <a:r>
              <a:rPr lang="en-SG" dirty="0"/>
              <a:t>Case Study - 3M Singapore</a:t>
            </a:r>
          </a:p>
        </p:txBody>
      </p:sp>
      <p:sp>
        <p:nvSpPr>
          <p:cNvPr id="6" name="TextBox 5">
            <a:extLst>
              <a:ext uri="{FF2B5EF4-FFF2-40B4-BE49-F238E27FC236}">
                <a16:creationId xmlns:a16="http://schemas.microsoft.com/office/drawing/2014/main" id="{2A5D868A-E09E-48F9-BD6E-A69714B7E93A}"/>
              </a:ext>
            </a:extLst>
          </p:cNvPr>
          <p:cNvSpPr txBox="1"/>
          <p:nvPr/>
        </p:nvSpPr>
        <p:spPr>
          <a:xfrm>
            <a:off x="4614159" y="788246"/>
            <a:ext cx="4325209" cy="3493264"/>
          </a:xfrm>
          <a:prstGeom prst="rect">
            <a:avLst/>
          </a:prstGeom>
          <a:noFill/>
        </p:spPr>
        <p:txBody>
          <a:bodyPr wrap="square">
            <a:spAutoFit/>
          </a:bodyPr>
          <a:lstStyle/>
          <a:p>
            <a:pPr marL="285750" indent="-285750" algn="l">
              <a:buFont typeface="Arial" panose="020B0604020202020204" pitchFamily="34" charset="0"/>
              <a:buChar char="•"/>
            </a:pPr>
            <a:r>
              <a:rPr lang="en-US" sz="1300" i="0" dirty="0">
                <a:effectLst/>
              </a:rPr>
              <a:t>United States-based industrial giant's products are essential in fighting Covid-19 around the world. 3M’s plants in Woodlands and Tuas manufacture respirators, polymer-processing additives and adhesives among a host of other products.</a:t>
            </a:r>
          </a:p>
          <a:p>
            <a:pPr algn="l"/>
            <a:endParaRPr lang="en-US" sz="1300" i="0" dirty="0">
              <a:effectLst/>
            </a:endParaRPr>
          </a:p>
          <a:p>
            <a:pPr marL="285750" indent="-285750" algn="l">
              <a:buFont typeface="Arial" panose="020B0604020202020204" pitchFamily="34" charset="0"/>
              <a:buChar char="•"/>
            </a:pPr>
            <a:r>
              <a:rPr lang="en-US" sz="1300" i="0" dirty="0">
                <a:effectLst/>
              </a:rPr>
              <a:t>3M's global network has helped the company to obtain raw materials and packaging materials for its plants when needed.</a:t>
            </a:r>
          </a:p>
          <a:p>
            <a:pPr marL="285750" indent="-285750" algn="l">
              <a:buFont typeface="Arial" panose="020B0604020202020204" pitchFamily="34" charset="0"/>
              <a:buChar char="•"/>
            </a:pPr>
            <a:endParaRPr lang="en-US" sz="1300" i="0" dirty="0">
              <a:effectLst/>
            </a:endParaRPr>
          </a:p>
          <a:p>
            <a:pPr marL="285750" indent="-285750" algn="l">
              <a:buFont typeface="Arial" panose="020B0604020202020204" pitchFamily="34" charset="0"/>
              <a:buChar char="•"/>
            </a:pPr>
            <a:r>
              <a:rPr lang="en-US" sz="1300" i="0" dirty="0">
                <a:effectLst/>
              </a:rPr>
              <a:t>Since February, the company has managed its supplies in a 30/60/90-day planning cycle.</a:t>
            </a:r>
          </a:p>
          <a:p>
            <a:pPr marL="285750" indent="-285750" algn="l">
              <a:buFont typeface="Arial" panose="020B0604020202020204" pitchFamily="34" charset="0"/>
              <a:buChar char="•"/>
            </a:pPr>
            <a:endParaRPr lang="en-US" sz="1300" dirty="0"/>
          </a:p>
          <a:p>
            <a:pPr marL="285750" indent="-285750" algn="l">
              <a:buFont typeface="Arial" panose="020B0604020202020204" pitchFamily="34" charset="0"/>
              <a:buChar char="•"/>
            </a:pPr>
            <a:r>
              <a:rPr lang="en-US" sz="1300" dirty="0"/>
              <a:t>They have </a:t>
            </a:r>
            <a:r>
              <a:rPr lang="en-US" sz="1300" i="0" dirty="0">
                <a:effectLst/>
              </a:rPr>
              <a:t>accelerated new internal and external supply qualifications to help alleviate issues where demand far exceeds supply or where there are export restrictions</a:t>
            </a:r>
          </a:p>
          <a:p>
            <a:pPr marL="285750" indent="-285750" algn="l">
              <a:buFont typeface="Arial" panose="020B0604020202020204" pitchFamily="34" charset="0"/>
              <a:buChar char="•"/>
            </a:pPr>
            <a:endParaRPr lang="en-US" sz="1300" dirty="0"/>
          </a:p>
        </p:txBody>
      </p:sp>
      <p:pic>
        <p:nvPicPr>
          <p:cNvPr id="1026" name="Picture 2" descr="Despite additional restrictions mandated by different governments in the region, 3M’s manufacturing operations for disposable respirators in Asia have been running 24/7 since late January, says Mr Trevor Bilicke, vice-president for manufacturing and supply chain in Asia-Pacific for the industrial giant. PHOTO: 3M  ">
            <a:extLst>
              <a:ext uri="{FF2B5EF4-FFF2-40B4-BE49-F238E27FC236}">
                <a16:creationId xmlns:a16="http://schemas.microsoft.com/office/drawing/2014/main" id="{4E63A730-7193-4E08-BA40-ED8AE6EF2F03}"/>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70814" y="788246"/>
            <a:ext cx="4165410" cy="22270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571AE08-5C8B-410B-B49F-FECD1810ADF8}"/>
              </a:ext>
            </a:extLst>
          </p:cNvPr>
          <p:cNvSpPr txBox="1"/>
          <p:nvPr/>
        </p:nvSpPr>
        <p:spPr>
          <a:xfrm>
            <a:off x="114300" y="3015312"/>
            <a:ext cx="4221924" cy="523220"/>
          </a:xfrm>
          <a:prstGeom prst="rect">
            <a:avLst/>
          </a:prstGeom>
          <a:noFill/>
        </p:spPr>
        <p:txBody>
          <a:bodyPr wrap="square">
            <a:spAutoFit/>
          </a:bodyPr>
          <a:lstStyle/>
          <a:p>
            <a:r>
              <a:rPr lang="en-US" sz="700" b="0" i="1" dirty="0">
                <a:solidFill>
                  <a:srgbClr val="414042"/>
                </a:solidFill>
                <a:effectLst/>
              </a:rPr>
              <a:t>Despite additional restrictions mandated by different governments in the region, 3M’s manufacturing operations for disposable respirators in Asia have been running 24/7 since late January, says </a:t>
            </a:r>
            <a:r>
              <a:rPr lang="en-US" sz="700" b="0" i="1" dirty="0" err="1">
                <a:solidFill>
                  <a:srgbClr val="414042"/>
                </a:solidFill>
                <a:effectLst/>
              </a:rPr>
              <a:t>Mr</a:t>
            </a:r>
            <a:r>
              <a:rPr lang="en-US" sz="700" b="0" i="1" dirty="0">
                <a:solidFill>
                  <a:srgbClr val="414042"/>
                </a:solidFill>
                <a:effectLst/>
              </a:rPr>
              <a:t> Trevor </a:t>
            </a:r>
            <a:r>
              <a:rPr lang="en-US" sz="700" b="0" i="1" dirty="0" err="1">
                <a:solidFill>
                  <a:srgbClr val="414042"/>
                </a:solidFill>
                <a:effectLst/>
              </a:rPr>
              <a:t>Bilicke</a:t>
            </a:r>
            <a:r>
              <a:rPr lang="en-US" sz="700" b="0" i="1" dirty="0">
                <a:solidFill>
                  <a:srgbClr val="414042"/>
                </a:solidFill>
                <a:effectLst/>
              </a:rPr>
              <a:t>, vice-president for manufacturing and supply chain in Asia-Pacific for the industrial giant. </a:t>
            </a:r>
          </a:p>
          <a:p>
            <a:r>
              <a:rPr lang="en-US" sz="700" b="0" i="1" dirty="0">
                <a:solidFill>
                  <a:srgbClr val="414042"/>
                </a:solidFill>
                <a:effectLst/>
              </a:rPr>
              <a:t>PHOTO: 3M </a:t>
            </a:r>
            <a:endParaRPr lang="en-SG" sz="700" dirty="0"/>
          </a:p>
        </p:txBody>
      </p:sp>
      <p:pic>
        <p:nvPicPr>
          <p:cNvPr id="7" name="Picture 6">
            <a:extLst>
              <a:ext uri="{FF2B5EF4-FFF2-40B4-BE49-F238E27FC236}">
                <a16:creationId xmlns:a16="http://schemas.microsoft.com/office/drawing/2014/main" id="{32D50071-51B7-4786-86EB-5C4C91B2E3B5}"/>
              </a:ext>
            </a:extLst>
          </p:cNvPr>
          <p:cNvPicPr>
            <a:picLocks noChangeAspect="1"/>
          </p:cNvPicPr>
          <p:nvPr/>
        </p:nvPicPr>
        <p:blipFill>
          <a:blip r:embed="rId3"/>
          <a:stretch>
            <a:fillRect/>
          </a:stretch>
        </p:blipFill>
        <p:spPr>
          <a:xfrm>
            <a:off x="0" y="3478397"/>
            <a:ext cx="4529843" cy="1150753"/>
          </a:xfrm>
          <a:prstGeom prst="rect">
            <a:avLst/>
          </a:prstGeom>
        </p:spPr>
      </p:pic>
    </p:spTree>
    <p:extLst>
      <p:ext uri="{BB962C8B-B14F-4D97-AF65-F5344CB8AC3E}">
        <p14:creationId xmlns:p14="http://schemas.microsoft.com/office/powerpoint/2010/main" val="15513381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E8D-2584-BC44-964C-4D1989472F43}"/>
              </a:ext>
            </a:extLst>
          </p:cNvPr>
          <p:cNvSpPr>
            <a:spLocks noGrp="1"/>
          </p:cNvSpPr>
          <p:nvPr>
            <p:ph type="title"/>
          </p:nvPr>
        </p:nvSpPr>
        <p:spPr/>
        <p:txBody>
          <a:bodyPr/>
          <a:lstStyle/>
          <a:p>
            <a:r>
              <a:rPr lang="en-US" dirty="0"/>
              <a:t>In summary: Singapore’s Future for Logistics</a:t>
            </a:r>
          </a:p>
        </p:txBody>
      </p:sp>
      <p:pic>
        <p:nvPicPr>
          <p:cNvPr id="4" name="Picture 3">
            <a:extLst>
              <a:ext uri="{FF2B5EF4-FFF2-40B4-BE49-F238E27FC236}">
                <a16:creationId xmlns:a16="http://schemas.microsoft.com/office/drawing/2014/main" id="{8EF9A8F2-412E-624C-93DC-FECC9BA13693}"/>
              </a:ext>
            </a:extLst>
          </p:cNvPr>
          <p:cNvPicPr>
            <a:picLocks noChangeAspect="1"/>
          </p:cNvPicPr>
          <p:nvPr/>
        </p:nvPicPr>
        <p:blipFill>
          <a:blip r:embed="rId2"/>
          <a:stretch>
            <a:fillRect/>
          </a:stretch>
        </p:blipFill>
        <p:spPr>
          <a:xfrm>
            <a:off x="2162371" y="588826"/>
            <a:ext cx="4819258" cy="4476772"/>
          </a:xfrm>
          <a:prstGeom prst="rect">
            <a:avLst/>
          </a:prstGeom>
        </p:spPr>
      </p:pic>
    </p:spTree>
    <p:extLst>
      <p:ext uri="{BB962C8B-B14F-4D97-AF65-F5344CB8AC3E}">
        <p14:creationId xmlns:p14="http://schemas.microsoft.com/office/powerpoint/2010/main" val="21807398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9144000" cy="5166649"/>
            <a:chOff x="0" y="0"/>
            <a:chExt cx="9144000" cy="5166649"/>
          </a:xfrm>
        </p:grpSpPr>
        <p:pic>
          <p:nvPicPr>
            <p:cNvPr id="3" name="Picture 2" descr="SLA AR2017-Cover-widescreen.jpg"/>
            <p:cNvPicPr>
              <a:picLocks noChangeAspect="1"/>
            </p:cNvPicPr>
            <p:nvPr/>
          </p:nvPicPr>
          <p:blipFill rotWithShape="1">
            <a:blip r:embed="rId2" cstate="screen">
              <a:extLst>
                <a:ext uri="{28A0092B-C50C-407E-A947-70E740481C1C}">
                  <a14:useLocalDpi xmlns:a14="http://schemas.microsoft.com/office/drawing/2010/main"/>
                </a:ext>
              </a:extLst>
            </a:blip>
            <a:srcRect t="7474"/>
            <a:stretch/>
          </p:blipFill>
          <p:spPr>
            <a:xfrm>
              <a:off x="0" y="0"/>
              <a:ext cx="9144000" cy="5166649"/>
            </a:xfrm>
            <a:prstGeom prst="rect">
              <a:avLst/>
            </a:prstGeom>
          </p:spPr>
        </p:pic>
        <p:pic>
          <p:nvPicPr>
            <p:cNvPr id="4" name="Picture 3" descr="SLA AR2017-Cover-widescreen.jpg"/>
            <p:cNvPicPr>
              <a:picLocks noChangeAspect="1"/>
            </p:cNvPicPr>
            <p:nvPr/>
          </p:nvPicPr>
          <p:blipFill rotWithShape="1">
            <a:blip r:embed="rId3">
              <a:extLst>
                <a:ext uri="{28A0092B-C50C-407E-A947-70E740481C1C}">
                  <a14:useLocalDpi xmlns:a14="http://schemas.microsoft.com/office/drawing/2010/main"/>
                </a:ext>
              </a:extLst>
            </a:blip>
            <a:srcRect t="83070" r="95495"/>
            <a:stretch/>
          </p:blipFill>
          <p:spPr>
            <a:xfrm>
              <a:off x="356825" y="4180525"/>
              <a:ext cx="1191599" cy="945390"/>
            </a:xfrm>
            <a:prstGeom prst="rect">
              <a:avLst/>
            </a:prstGeom>
          </p:spPr>
        </p:pic>
      </p:grpSp>
      <p:sp>
        <p:nvSpPr>
          <p:cNvPr id="2" name="Rectangle 1"/>
          <p:cNvSpPr/>
          <p:nvPr/>
        </p:nvSpPr>
        <p:spPr>
          <a:xfrm>
            <a:off x="347240" y="184830"/>
            <a:ext cx="8449520" cy="1323439"/>
          </a:xfrm>
          <a:prstGeom prst="rect">
            <a:avLst/>
          </a:prstGeom>
        </p:spPr>
        <p:txBody>
          <a:bodyPr wrap="square">
            <a:spAutoFit/>
          </a:bodyPr>
          <a:lstStyle/>
          <a:p>
            <a:pPr>
              <a:defRPr/>
            </a:pPr>
            <a:r>
              <a:rPr lang="en-US" sz="3200" b="1" dirty="0">
                <a:latin typeface="Open Sans" panose="020B0606030504020204" pitchFamily="34" charset="0"/>
                <a:ea typeface="Open Sans" panose="020B0606030504020204" pitchFamily="34" charset="0"/>
                <a:cs typeface="Open Sans" panose="020B0606030504020204" pitchFamily="34" charset="0"/>
              </a:rPr>
              <a:t>Singapore Logistics Association</a:t>
            </a:r>
            <a:endParaRPr lang="en-US" sz="2000" b="1" dirty="0">
              <a:latin typeface="Open Sans" panose="020B0606030504020204" pitchFamily="34" charset="0"/>
              <a:ea typeface="Open Sans" panose="020B0606030504020204" pitchFamily="34" charset="0"/>
              <a:cs typeface="Open Sans" panose="020B0606030504020204" pitchFamily="34" charset="0"/>
            </a:endParaRPr>
          </a:p>
          <a:p>
            <a:pPr>
              <a:defRPr/>
            </a:pPr>
            <a:endParaRPr lang="en-US" sz="2000" b="1" dirty="0">
              <a:latin typeface="Open Sans" panose="020B0606030504020204" pitchFamily="34" charset="0"/>
              <a:ea typeface="Open Sans" panose="020B0606030504020204" pitchFamily="34" charset="0"/>
              <a:cs typeface="Open Sans" panose="020B0606030504020204" pitchFamily="34" charset="0"/>
            </a:endParaRPr>
          </a:p>
          <a:p>
            <a:pPr>
              <a:defRPr/>
            </a:pPr>
            <a:r>
              <a:rPr lang="en-US" sz="2800" b="1" dirty="0">
                <a:latin typeface="Open Sans" panose="020B0606030504020204" pitchFamily="34" charset="0"/>
                <a:ea typeface="Open Sans" panose="020B0606030504020204" pitchFamily="34" charset="0"/>
                <a:cs typeface="Open Sans" panose="020B0606030504020204" pitchFamily="34" charset="0"/>
              </a:rPr>
              <a:t>THANK YOU</a:t>
            </a:r>
          </a:p>
        </p:txBody>
      </p:sp>
      <p:sp>
        <p:nvSpPr>
          <p:cNvPr id="6" name="Slide Number Placeholder 5"/>
          <p:cNvSpPr>
            <a:spLocks noGrp="1"/>
          </p:cNvSpPr>
          <p:nvPr>
            <p:ph type="sldNum" sz="quarter" idx="12"/>
          </p:nvPr>
        </p:nvSpPr>
        <p:spPr>
          <a:xfrm>
            <a:off x="0" y="4852071"/>
            <a:ext cx="2133600" cy="273844"/>
          </a:xfrm>
        </p:spPr>
        <p:txBody>
          <a:bodyPr/>
          <a:lstStyle/>
          <a:p>
            <a:pPr algn="l"/>
            <a:fld id="{AF88E988-FB04-AB4E-BE5A-59F242AF7F7A}" type="slidenum">
              <a:rPr lang="en-US" sz="1100" smtClean="0">
                <a:latin typeface="Open Sans" panose="020B0606030504020204" pitchFamily="34" charset="0"/>
                <a:ea typeface="Open Sans" panose="020B0606030504020204" pitchFamily="34" charset="0"/>
                <a:cs typeface="Open Sans" panose="020B0606030504020204" pitchFamily="34" charset="0"/>
              </a:rPr>
              <a:pPr algn="l"/>
              <a:t>17</a:t>
            </a:fld>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058796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Our Strengths</a:t>
            </a:r>
            <a:endParaRPr lang="en-SG" dirty="0"/>
          </a:p>
        </p:txBody>
      </p:sp>
      <p:sp>
        <p:nvSpPr>
          <p:cNvPr id="15" name="TextBox 14"/>
          <p:cNvSpPr txBox="1"/>
          <p:nvPr/>
        </p:nvSpPr>
        <p:spPr>
          <a:xfrm>
            <a:off x="170085" y="3329287"/>
            <a:ext cx="1758101" cy="1015663"/>
          </a:xfrm>
          <a:prstGeom prst="rect">
            <a:avLst/>
          </a:prstGeom>
          <a:noFill/>
        </p:spPr>
        <p:txBody>
          <a:bodyPr wrap="square" rtlCol="0">
            <a:spAutoFit/>
          </a:bodyPr>
          <a:lstStyle/>
          <a:p>
            <a:pPr algn="ctr"/>
            <a:r>
              <a:rPr lang="en-US" sz="2000" b="1" dirty="0">
                <a:latin typeface="+mj-lt"/>
              </a:rPr>
              <a:t>7th</a:t>
            </a:r>
            <a:r>
              <a:rPr lang="en-US" sz="3600" b="1" dirty="0">
                <a:latin typeface="+mj-lt"/>
              </a:rPr>
              <a:t> </a:t>
            </a:r>
          </a:p>
          <a:p>
            <a:pPr algn="ctr"/>
            <a:r>
              <a:rPr lang="en-US" sz="1100" b="1" dirty="0">
                <a:latin typeface="+mj-lt"/>
              </a:rPr>
              <a:t>LPI Rank </a:t>
            </a:r>
          </a:p>
          <a:p>
            <a:pPr algn="ctr"/>
            <a:r>
              <a:rPr lang="en-US" sz="1100" b="1" dirty="0">
                <a:latin typeface="+mj-lt"/>
              </a:rPr>
              <a:t>in 2018</a:t>
            </a:r>
            <a:r>
              <a:rPr lang="en-US" sz="1100" b="1" baseline="30000" dirty="0">
                <a:latin typeface="+mj-lt"/>
              </a:rPr>
              <a:t>1</a:t>
            </a:r>
            <a:endParaRPr lang="en-SG" sz="1100" b="1" baseline="30000" dirty="0">
              <a:latin typeface="+mj-lt"/>
            </a:endParaRPr>
          </a:p>
        </p:txBody>
      </p:sp>
      <p:sp>
        <p:nvSpPr>
          <p:cNvPr id="38" name="TextBox 37"/>
          <p:cNvSpPr txBox="1"/>
          <p:nvPr/>
        </p:nvSpPr>
        <p:spPr>
          <a:xfrm>
            <a:off x="1924968" y="3333520"/>
            <a:ext cx="1758100" cy="1015663"/>
          </a:xfrm>
          <a:prstGeom prst="rect">
            <a:avLst/>
          </a:prstGeom>
          <a:noFill/>
        </p:spPr>
        <p:txBody>
          <a:bodyPr wrap="square" rtlCol="0">
            <a:spAutoFit/>
          </a:bodyPr>
          <a:lstStyle/>
          <a:p>
            <a:pPr algn="ctr"/>
            <a:r>
              <a:rPr lang="en-US" sz="2000" b="1" dirty="0">
                <a:latin typeface="+mj-lt"/>
              </a:rPr>
              <a:t>S$87,108</a:t>
            </a:r>
            <a:r>
              <a:rPr lang="en-US" sz="3600" b="1" dirty="0">
                <a:latin typeface="+mj-lt"/>
              </a:rPr>
              <a:t> </a:t>
            </a:r>
          </a:p>
          <a:p>
            <a:pPr algn="ctr"/>
            <a:r>
              <a:rPr lang="en-US" sz="1100" b="1" dirty="0">
                <a:latin typeface="+mj-lt"/>
              </a:rPr>
              <a:t>Per Capita GDP at Current Prices in 2018</a:t>
            </a:r>
            <a:r>
              <a:rPr lang="en-US" sz="1100" b="1" baseline="30000" dirty="0">
                <a:latin typeface="+mj-lt"/>
              </a:rPr>
              <a:t>2</a:t>
            </a:r>
            <a:endParaRPr lang="en-SG" sz="1100" b="1" baseline="30000" dirty="0">
              <a:latin typeface="+mj-lt"/>
            </a:endParaRPr>
          </a:p>
        </p:txBody>
      </p:sp>
      <p:sp>
        <p:nvSpPr>
          <p:cNvPr id="39" name="TextBox 38"/>
          <p:cNvSpPr txBox="1"/>
          <p:nvPr/>
        </p:nvSpPr>
        <p:spPr>
          <a:xfrm>
            <a:off x="3672732" y="3342664"/>
            <a:ext cx="1765861" cy="815608"/>
          </a:xfrm>
          <a:prstGeom prst="rect">
            <a:avLst/>
          </a:prstGeom>
          <a:noFill/>
        </p:spPr>
        <p:txBody>
          <a:bodyPr wrap="square" rtlCol="0">
            <a:spAutoFit/>
          </a:bodyPr>
          <a:lstStyle/>
          <a:p>
            <a:pPr algn="ctr"/>
            <a:r>
              <a:rPr lang="en-US" sz="2000" b="1" dirty="0">
                <a:latin typeface="+mj-lt"/>
              </a:rPr>
              <a:t>3.1%</a:t>
            </a:r>
            <a:r>
              <a:rPr lang="en-US" sz="3600" b="1" dirty="0">
                <a:latin typeface="+mj-lt"/>
              </a:rPr>
              <a:t> </a:t>
            </a:r>
          </a:p>
          <a:p>
            <a:pPr algn="ctr"/>
            <a:r>
              <a:rPr lang="en-US" sz="1100" b="1" dirty="0">
                <a:latin typeface="+mj-lt"/>
              </a:rPr>
              <a:t>Real GDP Growth in 2018</a:t>
            </a:r>
            <a:r>
              <a:rPr lang="en-US" sz="1100" b="1" baseline="30000" dirty="0"/>
              <a:t>2</a:t>
            </a:r>
            <a:endParaRPr lang="en-SG" sz="1100" b="1" baseline="30000" dirty="0">
              <a:latin typeface="+mj-lt"/>
            </a:endParaRPr>
          </a:p>
        </p:txBody>
      </p:sp>
      <p:cxnSp>
        <p:nvCxnSpPr>
          <p:cNvPr id="2052" name="Straight Connector 2051"/>
          <p:cNvCxnSpPr/>
          <p:nvPr/>
        </p:nvCxnSpPr>
        <p:spPr>
          <a:xfrm>
            <a:off x="1921408" y="2850221"/>
            <a:ext cx="1" cy="1764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676357" y="2826150"/>
            <a:ext cx="1" cy="1764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448240" y="2850220"/>
            <a:ext cx="1" cy="1764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2054" name="Picture 4" descr="Image result for asia png"/>
          <p:cNvPicPr>
            <a:picLocks noChangeAspect="1" noChangeArrowheads="1"/>
          </p:cNvPicPr>
          <p:nvPr/>
        </p:nvPicPr>
        <p:blipFill rotWithShape="1">
          <a:blip r:embed="rId3">
            <a:extLst>
              <a:ext uri="{28A0092B-C50C-407E-A947-70E740481C1C}">
                <a14:useLocalDpi xmlns:a14="http://schemas.microsoft.com/office/drawing/2010/main" val="0"/>
              </a:ext>
            </a:extLst>
          </a:blip>
          <a:srcRect t="6146" b="23155"/>
          <a:stretch/>
        </p:blipFill>
        <p:spPr bwMode="auto">
          <a:xfrm>
            <a:off x="691600" y="2928058"/>
            <a:ext cx="717505" cy="50727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6" descr="Image result for customs png"/>
          <p:cNvPicPr>
            <a:picLocks noChangeAspect="1" noChangeArrowheads="1"/>
          </p:cNvPicPr>
          <p:nvPr/>
        </p:nvPicPr>
        <p:blipFill rotWithShape="1">
          <a:blip r:embed="rId4">
            <a:extLst>
              <a:ext uri="{28A0092B-C50C-407E-A947-70E740481C1C}">
                <a14:useLocalDpi xmlns:a14="http://schemas.microsoft.com/office/drawing/2010/main" val="0"/>
              </a:ext>
            </a:extLst>
          </a:blip>
          <a:srcRect b="17570"/>
          <a:stretch/>
        </p:blipFill>
        <p:spPr bwMode="auto">
          <a:xfrm>
            <a:off x="2510422" y="2896318"/>
            <a:ext cx="622076" cy="5127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ar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8666" y="2917309"/>
            <a:ext cx="556732" cy="55673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ort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1470" y="2978269"/>
            <a:ext cx="1084163" cy="4318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70085" y="1125391"/>
            <a:ext cx="8791781" cy="1054214"/>
            <a:chOff x="691600" y="758615"/>
            <a:chExt cx="7716498" cy="1145428"/>
          </a:xfrm>
        </p:grpSpPr>
        <p:sp>
          <p:nvSpPr>
            <p:cNvPr id="2059" name="Rectangle 2058"/>
            <p:cNvSpPr/>
            <p:nvPr/>
          </p:nvSpPr>
          <p:spPr>
            <a:xfrm>
              <a:off x="691600" y="766123"/>
              <a:ext cx="2367280" cy="1137920"/>
            </a:xfrm>
            <a:prstGeom prst="rect">
              <a:avLst/>
            </a:prstGeom>
            <a:solidFill>
              <a:srgbClr val="FFFAE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2000" b="1" dirty="0">
                  <a:solidFill>
                    <a:schemeClr val="tx1"/>
                  </a:solidFill>
                </a:rPr>
                <a:t>Regional Hub </a:t>
              </a:r>
            </a:p>
            <a:p>
              <a:pPr algn="ctr"/>
              <a:r>
                <a:rPr lang="en-SG" sz="2000" b="1" dirty="0">
                  <a:solidFill>
                    <a:schemeClr val="tx1"/>
                  </a:solidFill>
                </a:rPr>
                <a:t>for Global Players</a:t>
              </a:r>
            </a:p>
          </p:txBody>
        </p:sp>
        <p:sp>
          <p:nvSpPr>
            <p:cNvPr id="61" name="Rectangle 60"/>
            <p:cNvSpPr/>
            <p:nvPr/>
          </p:nvSpPr>
          <p:spPr>
            <a:xfrm>
              <a:off x="3366209" y="758615"/>
              <a:ext cx="2367280" cy="1137920"/>
            </a:xfrm>
            <a:prstGeom prst="rect">
              <a:avLst/>
            </a:prstGeom>
            <a:solidFill>
              <a:srgbClr val="FFFAE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2000" b="1" dirty="0">
                  <a:solidFill>
                    <a:schemeClr val="tx1"/>
                  </a:solidFill>
                </a:rPr>
                <a:t>Preferred Location</a:t>
              </a:r>
            </a:p>
          </p:txBody>
        </p:sp>
        <p:sp>
          <p:nvSpPr>
            <p:cNvPr id="62" name="Rectangle 61"/>
            <p:cNvSpPr/>
            <p:nvPr/>
          </p:nvSpPr>
          <p:spPr>
            <a:xfrm>
              <a:off x="6040818" y="766123"/>
              <a:ext cx="2367280" cy="1137920"/>
            </a:xfrm>
            <a:prstGeom prst="rect">
              <a:avLst/>
            </a:prstGeom>
            <a:solidFill>
              <a:srgbClr val="FFFAE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2000" b="1" dirty="0">
                  <a:solidFill>
                    <a:schemeClr val="tx1"/>
                  </a:solidFill>
                </a:rPr>
                <a:t>World-Class </a:t>
              </a:r>
            </a:p>
            <a:p>
              <a:pPr algn="ctr"/>
              <a:r>
                <a:rPr lang="en-SG" sz="2000" b="1" dirty="0">
                  <a:solidFill>
                    <a:schemeClr val="tx1"/>
                  </a:solidFill>
                </a:rPr>
                <a:t>Connectivity</a:t>
              </a:r>
            </a:p>
          </p:txBody>
        </p:sp>
      </p:grpSp>
      <p:grpSp>
        <p:nvGrpSpPr>
          <p:cNvPr id="3" name="Group 2"/>
          <p:cNvGrpSpPr/>
          <p:nvPr/>
        </p:nvGrpSpPr>
        <p:grpSpPr>
          <a:xfrm>
            <a:off x="171366" y="2575005"/>
            <a:ext cx="8790501" cy="205964"/>
            <a:chOff x="171366" y="2154381"/>
            <a:chExt cx="8790501" cy="205964"/>
          </a:xfrm>
        </p:grpSpPr>
        <p:sp>
          <p:nvSpPr>
            <p:cNvPr id="2049" name="Down Arrow Callout 2048"/>
            <p:cNvSpPr/>
            <p:nvPr/>
          </p:nvSpPr>
          <p:spPr>
            <a:xfrm>
              <a:off x="171366" y="2154381"/>
              <a:ext cx="1758100" cy="202032"/>
            </a:xfrm>
            <a:prstGeom prst="downArrowCallout">
              <a:avLst>
                <a:gd name="adj1" fmla="val 50000"/>
                <a:gd name="adj2" fmla="val 32098"/>
                <a:gd name="adj3" fmla="val 39196"/>
                <a:gd name="adj4" fmla="val 64977"/>
              </a:avLst>
            </a:prstGeom>
            <a:solidFill>
              <a:srgbClr val="1384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2000">
                <a:latin typeface="+mj-lt"/>
              </a:endParaRPr>
            </a:p>
          </p:txBody>
        </p:sp>
        <p:sp>
          <p:nvSpPr>
            <p:cNvPr id="44" name="Down Arrow Callout 43"/>
            <p:cNvSpPr/>
            <p:nvPr/>
          </p:nvSpPr>
          <p:spPr>
            <a:xfrm>
              <a:off x="1929466" y="2155573"/>
              <a:ext cx="1758100" cy="202032"/>
            </a:xfrm>
            <a:prstGeom prst="downArrowCallout">
              <a:avLst>
                <a:gd name="adj1" fmla="val 50000"/>
                <a:gd name="adj2" fmla="val 32098"/>
                <a:gd name="adj3" fmla="val 39196"/>
                <a:gd name="adj4" fmla="val 64977"/>
              </a:avLst>
            </a:prstGeom>
            <a:solidFill>
              <a:srgbClr val="168F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2000">
                <a:latin typeface="+mj-lt"/>
              </a:endParaRPr>
            </a:p>
          </p:txBody>
        </p:sp>
        <p:sp>
          <p:nvSpPr>
            <p:cNvPr id="45" name="Down Arrow Callout 44"/>
            <p:cNvSpPr/>
            <p:nvPr/>
          </p:nvSpPr>
          <p:spPr>
            <a:xfrm>
              <a:off x="3687567" y="2156766"/>
              <a:ext cx="1758100" cy="202032"/>
            </a:xfrm>
            <a:prstGeom prst="downArrowCallout">
              <a:avLst>
                <a:gd name="adj1" fmla="val 50000"/>
                <a:gd name="adj2" fmla="val 32098"/>
                <a:gd name="adj3" fmla="val 39196"/>
                <a:gd name="adj4" fmla="val 64977"/>
              </a:avLst>
            </a:prstGeom>
            <a:solidFill>
              <a:srgbClr val="FE653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2000">
                <a:latin typeface="+mj-lt"/>
              </a:endParaRPr>
            </a:p>
          </p:txBody>
        </p:sp>
        <p:sp>
          <p:nvSpPr>
            <p:cNvPr id="46" name="Down Arrow Callout 45"/>
            <p:cNvSpPr/>
            <p:nvPr/>
          </p:nvSpPr>
          <p:spPr>
            <a:xfrm>
              <a:off x="5445667" y="2156766"/>
              <a:ext cx="1758100" cy="202032"/>
            </a:xfrm>
            <a:prstGeom prst="downArrowCallout">
              <a:avLst>
                <a:gd name="adj1" fmla="val 50000"/>
                <a:gd name="adj2" fmla="val 32098"/>
                <a:gd name="adj3" fmla="val 39196"/>
                <a:gd name="adj4" fmla="val 64977"/>
              </a:avLst>
            </a:prstGeom>
            <a:solidFill>
              <a:srgbClr val="FEC9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2000">
                <a:latin typeface="+mj-lt"/>
              </a:endParaRPr>
            </a:p>
          </p:txBody>
        </p:sp>
        <p:sp>
          <p:nvSpPr>
            <p:cNvPr id="33" name="Down Arrow Callout 32"/>
            <p:cNvSpPr/>
            <p:nvPr/>
          </p:nvSpPr>
          <p:spPr>
            <a:xfrm>
              <a:off x="7203767" y="2158313"/>
              <a:ext cx="1758100" cy="202032"/>
            </a:xfrm>
            <a:prstGeom prst="downArrowCallout">
              <a:avLst>
                <a:gd name="adj1" fmla="val 50000"/>
                <a:gd name="adj2" fmla="val 32098"/>
                <a:gd name="adj3" fmla="val 39196"/>
                <a:gd name="adj4" fmla="val 64977"/>
              </a:avLst>
            </a:prstGeom>
            <a:solidFill>
              <a:srgbClr val="85226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sz="2000">
                <a:latin typeface="+mj-lt"/>
              </a:endParaRPr>
            </a:p>
          </p:txBody>
        </p:sp>
      </p:grpSp>
      <p:cxnSp>
        <p:nvCxnSpPr>
          <p:cNvPr id="34" name="Straight Connector 33"/>
          <p:cNvCxnSpPr/>
          <p:nvPr/>
        </p:nvCxnSpPr>
        <p:spPr>
          <a:xfrm>
            <a:off x="7203766" y="2864021"/>
            <a:ext cx="1" cy="1764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026" name="Picture 2" descr="Image result for growth color icon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4131" y="2807517"/>
            <a:ext cx="756000" cy="75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931" y="4747397"/>
            <a:ext cx="1148071" cy="369332"/>
          </a:xfrm>
          <a:prstGeom prst="rect">
            <a:avLst/>
          </a:prstGeom>
          <a:noFill/>
        </p:spPr>
        <p:txBody>
          <a:bodyPr wrap="none" rtlCol="0">
            <a:spAutoFit/>
          </a:bodyPr>
          <a:lstStyle/>
          <a:p>
            <a:r>
              <a:rPr lang="en-US" sz="900" baseline="30000" dirty="0"/>
              <a:t>1</a:t>
            </a:r>
            <a:r>
              <a:rPr lang="en-US" sz="900" dirty="0"/>
              <a:t>Source: World Bank</a:t>
            </a:r>
          </a:p>
          <a:p>
            <a:r>
              <a:rPr lang="en-US" sz="900" baseline="30000" dirty="0"/>
              <a:t>2</a:t>
            </a:r>
            <a:r>
              <a:rPr lang="en-US" sz="900" dirty="0"/>
              <a:t>Source: </a:t>
            </a:r>
            <a:r>
              <a:rPr lang="en-US" sz="900" dirty="0" err="1"/>
              <a:t>Singstat</a:t>
            </a:r>
            <a:endParaRPr lang="en-US" sz="900" dirty="0"/>
          </a:p>
        </p:txBody>
      </p:sp>
      <p:sp>
        <p:nvSpPr>
          <p:cNvPr id="30" name="TextBox 29"/>
          <p:cNvSpPr txBox="1"/>
          <p:nvPr/>
        </p:nvSpPr>
        <p:spPr>
          <a:xfrm>
            <a:off x="5450003" y="3355656"/>
            <a:ext cx="1765861" cy="1154162"/>
          </a:xfrm>
          <a:prstGeom prst="rect">
            <a:avLst/>
          </a:prstGeom>
          <a:noFill/>
        </p:spPr>
        <p:txBody>
          <a:bodyPr wrap="square" rtlCol="0">
            <a:spAutoFit/>
          </a:bodyPr>
          <a:lstStyle/>
          <a:p>
            <a:pPr algn="ctr"/>
            <a:r>
              <a:rPr lang="en-US" sz="2000" b="1" dirty="0">
                <a:latin typeface="+mj-lt"/>
              </a:rPr>
              <a:t>17.6%</a:t>
            </a:r>
            <a:r>
              <a:rPr lang="en-US" sz="3600" b="1" dirty="0">
                <a:latin typeface="+mj-lt"/>
              </a:rPr>
              <a:t> </a:t>
            </a:r>
          </a:p>
          <a:p>
            <a:pPr algn="ctr"/>
            <a:r>
              <a:rPr lang="en-SG" sz="1100" b="1" dirty="0">
                <a:latin typeface="+mj-lt"/>
              </a:rPr>
              <a:t>Nominal GDP for the Wholesale &amp; Retail Trade Sector in 2018</a:t>
            </a:r>
            <a:r>
              <a:rPr lang="en-US" sz="1100" b="1" baseline="30000" dirty="0"/>
              <a:t>2</a:t>
            </a:r>
            <a:endParaRPr lang="en-SG" sz="1100" b="1" baseline="30000" dirty="0">
              <a:latin typeface="+mj-lt"/>
            </a:endParaRPr>
          </a:p>
        </p:txBody>
      </p:sp>
      <p:sp>
        <p:nvSpPr>
          <p:cNvPr id="31" name="TextBox 30"/>
          <p:cNvSpPr txBox="1"/>
          <p:nvPr/>
        </p:nvSpPr>
        <p:spPr>
          <a:xfrm>
            <a:off x="7177005" y="3353522"/>
            <a:ext cx="1765861" cy="1154162"/>
          </a:xfrm>
          <a:prstGeom prst="rect">
            <a:avLst/>
          </a:prstGeom>
          <a:noFill/>
        </p:spPr>
        <p:txBody>
          <a:bodyPr wrap="square" rtlCol="0">
            <a:spAutoFit/>
          </a:bodyPr>
          <a:lstStyle/>
          <a:p>
            <a:pPr algn="ctr"/>
            <a:r>
              <a:rPr lang="en-US" sz="2000" b="1" dirty="0">
                <a:latin typeface="+mj-lt"/>
              </a:rPr>
              <a:t>6.7%</a:t>
            </a:r>
            <a:r>
              <a:rPr lang="en-US" sz="3600" b="1" dirty="0">
                <a:latin typeface="+mj-lt"/>
              </a:rPr>
              <a:t> </a:t>
            </a:r>
          </a:p>
          <a:p>
            <a:pPr algn="ctr"/>
            <a:r>
              <a:rPr lang="en-SG" sz="1100" b="1" dirty="0">
                <a:latin typeface="+mj-lt"/>
              </a:rPr>
              <a:t>Nominal GDP for the Transportation &amp; Storage Sector  in 2018</a:t>
            </a:r>
            <a:r>
              <a:rPr lang="en-US" sz="1100" b="1" baseline="30000" dirty="0"/>
              <a:t>2</a:t>
            </a:r>
            <a:endParaRPr lang="en-SG" sz="1100" b="1" baseline="30000" dirty="0">
              <a:latin typeface="+mj-lt"/>
            </a:endParaRPr>
          </a:p>
        </p:txBody>
      </p:sp>
    </p:spTree>
    <p:extLst>
      <p:ext uri="{BB962C8B-B14F-4D97-AF65-F5344CB8AC3E}">
        <p14:creationId xmlns:p14="http://schemas.microsoft.com/office/powerpoint/2010/main" val="34212178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453960" y="206655"/>
            <a:ext cx="8690040" cy="6633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kern="1200" baseline="0">
                <a:solidFill>
                  <a:srgbClr val="16435E"/>
                </a:solidFill>
                <a:latin typeface="+mj-lt"/>
                <a:ea typeface="+mj-ea"/>
                <a:cs typeface="+mj-cs"/>
              </a:defRPr>
            </a:lvl1pPr>
          </a:lstStyle>
          <a:p>
            <a:r>
              <a:rPr lang="en-SG" dirty="0"/>
              <a:t>Singapore Logistics Industry as an Integral Part of Our Economy</a:t>
            </a:r>
          </a:p>
        </p:txBody>
      </p:sp>
      <p:sp>
        <p:nvSpPr>
          <p:cNvPr id="12" name="Rectangle 11"/>
          <p:cNvSpPr/>
          <p:nvPr/>
        </p:nvSpPr>
        <p:spPr>
          <a:xfrm>
            <a:off x="165017" y="1077455"/>
            <a:ext cx="8793864" cy="1046055"/>
          </a:xfrm>
          <a:prstGeom prst="rect">
            <a:avLst/>
          </a:prstGeom>
          <a:solidFill>
            <a:schemeClr val="bg1"/>
          </a:solidFill>
          <a:ln w="12700">
            <a:solidFill>
              <a:srgbClr val="033F4A"/>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SG" sz="1400" b="1" dirty="0">
              <a:solidFill>
                <a:schemeClr val="tx1"/>
              </a:solidFill>
            </a:endParaRPr>
          </a:p>
        </p:txBody>
      </p:sp>
      <p:sp>
        <p:nvSpPr>
          <p:cNvPr id="13" name="Rectangle 12"/>
          <p:cNvSpPr/>
          <p:nvPr/>
        </p:nvSpPr>
        <p:spPr>
          <a:xfrm>
            <a:off x="165017" y="1130627"/>
            <a:ext cx="8793864" cy="335897"/>
          </a:xfrm>
          <a:prstGeom prst="rect">
            <a:avLst/>
          </a:prstGeom>
          <a:solidFill>
            <a:srgbClr val="E0462A"/>
          </a:solidFill>
          <a:ln>
            <a:no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SG" sz="1400" b="1" dirty="0">
                <a:solidFill>
                  <a:schemeClr val="bg1"/>
                </a:solidFill>
              </a:rPr>
              <a:t>Logistics Spaces</a:t>
            </a:r>
          </a:p>
        </p:txBody>
      </p:sp>
      <p:cxnSp>
        <p:nvCxnSpPr>
          <p:cNvPr id="21" name="Straight Connector 20"/>
          <p:cNvCxnSpPr/>
          <p:nvPr/>
        </p:nvCxnSpPr>
        <p:spPr>
          <a:xfrm>
            <a:off x="2357272" y="1538508"/>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545037" y="1538508"/>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752784" y="1538508"/>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80731" y="1514213"/>
            <a:ext cx="2165290" cy="523220"/>
          </a:xfrm>
          <a:prstGeom prst="rect">
            <a:avLst/>
          </a:prstGeom>
          <a:noFill/>
        </p:spPr>
        <p:txBody>
          <a:bodyPr wrap="square" rtlCol="0">
            <a:spAutoFit/>
          </a:bodyPr>
          <a:lstStyle/>
          <a:p>
            <a:pPr algn="ctr"/>
            <a:r>
              <a:rPr lang="en-US" sz="1400" dirty="0"/>
              <a:t>Air Freight </a:t>
            </a:r>
          </a:p>
          <a:p>
            <a:pPr algn="ctr"/>
            <a:r>
              <a:rPr lang="en-US" sz="1400" dirty="0"/>
              <a:t>Forwarding</a:t>
            </a:r>
            <a:endParaRPr lang="en-SG" sz="1400" dirty="0"/>
          </a:p>
        </p:txBody>
      </p:sp>
      <p:sp>
        <p:nvSpPr>
          <p:cNvPr id="25" name="TextBox 24"/>
          <p:cNvSpPr txBox="1"/>
          <p:nvPr/>
        </p:nvSpPr>
        <p:spPr>
          <a:xfrm>
            <a:off x="2388478" y="1521426"/>
            <a:ext cx="2145307" cy="523220"/>
          </a:xfrm>
          <a:prstGeom prst="rect">
            <a:avLst/>
          </a:prstGeom>
          <a:noFill/>
        </p:spPr>
        <p:txBody>
          <a:bodyPr wrap="square" rtlCol="0">
            <a:spAutoFit/>
          </a:bodyPr>
          <a:lstStyle/>
          <a:p>
            <a:pPr algn="ctr"/>
            <a:r>
              <a:rPr lang="en-US" sz="1400" dirty="0"/>
              <a:t>Sea Freight </a:t>
            </a:r>
          </a:p>
          <a:p>
            <a:pPr algn="ctr"/>
            <a:r>
              <a:rPr lang="en-US" sz="1400" dirty="0"/>
              <a:t>Forwarding</a:t>
            </a:r>
            <a:endParaRPr lang="en-SG" sz="1400" dirty="0"/>
          </a:p>
        </p:txBody>
      </p:sp>
      <p:sp>
        <p:nvSpPr>
          <p:cNvPr id="26" name="TextBox 25"/>
          <p:cNvSpPr txBox="1"/>
          <p:nvPr/>
        </p:nvSpPr>
        <p:spPr>
          <a:xfrm>
            <a:off x="4552117" y="1521426"/>
            <a:ext cx="2200668" cy="523220"/>
          </a:xfrm>
          <a:prstGeom prst="rect">
            <a:avLst/>
          </a:prstGeom>
          <a:noFill/>
        </p:spPr>
        <p:txBody>
          <a:bodyPr wrap="square" rtlCol="0">
            <a:spAutoFit/>
          </a:bodyPr>
          <a:lstStyle/>
          <a:p>
            <a:pPr algn="ctr"/>
            <a:r>
              <a:rPr lang="en-US" sz="1400" dirty="0"/>
              <a:t>Multimodal </a:t>
            </a:r>
          </a:p>
          <a:p>
            <a:pPr algn="ctr"/>
            <a:r>
              <a:rPr lang="en-US" sz="1400" dirty="0"/>
              <a:t>Transport</a:t>
            </a:r>
            <a:endParaRPr lang="en-SG" sz="1400" dirty="0"/>
          </a:p>
        </p:txBody>
      </p:sp>
      <p:sp>
        <p:nvSpPr>
          <p:cNvPr id="27" name="TextBox 26"/>
          <p:cNvSpPr txBox="1"/>
          <p:nvPr/>
        </p:nvSpPr>
        <p:spPr>
          <a:xfrm>
            <a:off x="6759863" y="1521426"/>
            <a:ext cx="2199017" cy="523220"/>
          </a:xfrm>
          <a:prstGeom prst="rect">
            <a:avLst/>
          </a:prstGeom>
          <a:noFill/>
        </p:spPr>
        <p:txBody>
          <a:bodyPr wrap="square" rtlCol="0">
            <a:spAutoFit/>
          </a:bodyPr>
          <a:lstStyle/>
          <a:p>
            <a:pPr algn="ctr"/>
            <a:r>
              <a:rPr lang="en-US" sz="1400" dirty="0"/>
              <a:t>Land </a:t>
            </a:r>
          </a:p>
          <a:p>
            <a:pPr algn="ctr"/>
            <a:r>
              <a:rPr lang="en-US" sz="1400" dirty="0"/>
              <a:t>Transportation</a:t>
            </a:r>
            <a:endParaRPr lang="en-SG" sz="1400" dirty="0"/>
          </a:p>
        </p:txBody>
      </p:sp>
      <p:sp>
        <p:nvSpPr>
          <p:cNvPr id="29" name="Rectangle 28"/>
          <p:cNvSpPr/>
          <p:nvPr/>
        </p:nvSpPr>
        <p:spPr>
          <a:xfrm>
            <a:off x="165017" y="2198866"/>
            <a:ext cx="8793864" cy="2391422"/>
          </a:xfrm>
          <a:prstGeom prst="rect">
            <a:avLst/>
          </a:prstGeom>
          <a:solidFill>
            <a:schemeClr val="bg1"/>
          </a:solidFill>
          <a:ln w="12700">
            <a:solidFill>
              <a:srgbClr val="033F4A"/>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SG" sz="1400" b="1" dirty="0">
              <a:solidFill>
                <a:schemeClr val="tx1"/>
              </a:solidFill>
            </a:endParaRPr>
          </a:p>
        </p:txBody>
      </p:sp>
      <p:sp>
        <p:nvSpPr>
          <p:cNvPr id="30" name="Rectangle 29"/>
          <p:cNvSpPr/>
          <p:nvPr/>
        </p:nvSpPr>
        <p:spPr>
          <a:xfrm>
            <a:off x="165017" y="2252039"/>
            <a:ext cx="8793864" cy="335897"/>
          </a:xfrm>
          <a:prstGeom prst="rect">
            <a:avLst/>
          </a:prstGeom>
          <a:solidFill>
            <a:srgbClr val="FBA51A"/>
          </a:solidFill>
          <a:ln>
            <a:no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SG" sz="1400" b="1" dirty="0">
                <a:solidFill>
                  <a:schemeClr val="tx1"/>
                </a:solidFill>
              </a:rPr>
              <a:t>Partnering Key Industries</a:t>
            </a:r>
          </a:p>
        </p:txBody>
      </p:sp>
      <p:cxnSp>
        <p:nvCxnSpPr>
          <p:cNvPr id="46" name="Straight Connector 45"/>
          <p:cNvCxnSpPr/>
          <p:nvPr/>
        </p:nvCxnSpPr>
        <p:spPr>
          <a:xfrm>
            <a:off x="487360" y="3243072"/>
            <a:ext cx="8172000" cy="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620730" y="267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066020" y="267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506020" y="267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956714" y="267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402004" y="267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80731" y="2704771"/>
            <a:ext cx="1445290" cy="461665"/>
          </a:xfrm>
          <a:prstGeom prst="rect">
            <a:avLst/>
          </a:prstGeom>
          <a:noFill/>
        </p:spPr>
        <p:txBody>
          <a:bodyPr wrap="square" rtlCol="0">
            <a:spAutoFit/>
          </a:bodyPr>
          <a:lstStyle/>
          <a:p>
            <a:pPr algn="ctr"/>
            <a:r>
              <a:rPr lang="en-US" sz="1200" dirty="0"/>
              <a:t>Aerospace &amp; Aviation</a:t>
            </a:r>
            <a:endParaRPr lang="en-SG" sz="1200" dirty="0"/>
          </a:p>
        </p:txBody>
      </p:sp>
      <p:sp>
        <p:nvSpPr>
          <p:cNvPr id="62" name="TextBox 61"/>
          <p:cNvSpPr txBox="1"/>
          <p:nvPr/>
        </p:nvSpPr>
        <p:spPr>
          <a:xfrm>
            <a:off x="1610037" y="2703600"/>
            <a:ext cx="1445290" cy="461665"/>
          </a:xfrm>
          <a:prstGeom prst="rect">
            <a:avLst/>
          </a:prstGeom>
          <a:noFill/>
        </p:spPr>
        <p:txBody>
          <a:bodyPr wrap="square" rtlCol="0">
            <a:spAutoFit/>
          </a:bodyPr>
          <a:lstStyle/>
          <a:p>
            <a:pPr algn="ctr"/>
            <a:r>
              <a:rPr lang="en-US" sz="1200" dirty="0"/>
              <a:t>Agriculture &amp; Aquaculture</a:t>
            </a:r>
            <a:endParaRPr lang="en-SG" sz="1200" dirty="0"/>
          </a:p>
        </p:txBody>
      </p:sp>
      <p:sp>
        <p:nvSpPr>
          <p:cNvPr id="63" name="TextBox 62"/>
          <p:cNvSpPr txBox="1"/>
          <p:nvPr/>
        </p:nvSpPr>
        <p:spPr>
          <a:xfrm>
            <a:off x="3071041" y="2703600"/>
            <a:ext cx="1445290" cy="276999"/>
          </a:xfrm>
          <a:prstGeom prst="rect">
            <a:avLst/>
          </a:prstGeom>
          <a:noFill/>
        </p:spPr>
        <p:txBody>
          <a:bodyPr wrap="square" rtlCol="0">
            <a:spAutoFit/>
          </a:bodyPr>
          <a:lstStyle/>
          <a:p>
            <a:pPr algn="ctr"/>
            <a:r>
              <a:rPr lang="en-US" sz="1200" dirty="0"/>
              <a:t>Automotive </a:t>
            </a:r>
            <a:endParaRPr lang="en-SG" sz="1200" dirty="0"/>
          </a:p>
        </p:txBody>
      </p:sp>
      <p:sp>
        <p:nvSpPr>
          <p:cNvPr id="64" name="TextBox 63"/>
          <p:cNvSpPr txBox="1"/>
          <p:nvPr/>
        </p:nvSpPr>
        <p:spPr>
          <a:xfrm>
            <a:off x="4506020" y="2703600"/>
            <a:ext cx="1445290" cy="461665"/>
          </a:xfrm>
          <a:prstGeom prst="rect">
            <a:avLst/>
          </a:prstGeom>
          <a:noFill/>
        </p:spPr>
        <p:txBody>
          <a:bodyPr wrap="square" rtlCol="0">
            <a:spAutoFit/>
          </a:bodyPr>
          <a:lstStyle/>
          <a:p>
            <a:pPr algn="ctr"/>
            <a:r>
              <a:rPr lang="en-US" sz="1200" dirty="0"/>
              <a:t>Biotech &amp; Pharmaceutical</a:t>
            </a:r>
            <a:endParaRPr lang="en-SG" sz="1200" dirty="0"/>
          </a:p>
        </p:txBody>
      </p:sp>
      <p:sp>
        <p:nvSpPr>
          <p:cNvPr id="65" name="TextBox 64"/>
          <p:cNvSpPr txBox="1"/>
          <p:nvPr/>
        </p:nvSpPr>
        <p:spPr>
          <a:xfrm>
            <a:off x="5941000" y="2703600"/>
            <a:ext cx="1445290" cy="461665"/>
          </a:xfrm>
          <a:prstGeom prst="rect">
            <a:avLst/>
          </a:prstGeom>
          <a:noFill/>
        </p:spPr>
        <p:txBody>
          <a:bodyPr wrap="square" rtlCol="0">
            <a:spAutoFit/>
          </a:bodyPr>
          <a:lstStyle/>
          <a:p>
            <a:pPr algn="ctr"/>
            <a:r>
              <a:rPr lang="en-US" sz="1200" dirty="0"/>
              <a:t>Chemicals / Petrochemicals</a:t>
            </a:r>
            <a:endParaRPr lang="en-SG" sz="1200" dirty="0"/>
          </a:p>
        </p:txBody>
      </p:sp>
      <p:sp>
        <p:nvSpPr>
          <p:cNvPr id="66" name="TextBox 65"/>
          <p:cNvSpPr txBox="1"/>
          <p:nvPr/>
        </p:nvSpPr>
        <p:spPr>
          <a:xfrm>
            <a:off x="7375979" y="2703600"/>
            <a:ext cx="1445290" cy="461665"/>
          </a:xfrm>
          <a:prstGeom prst="rect">
            <a:avLst/>
          </a:prstGeom>
          <a:noFill/>
        </p:spPr>
        <p:txBody>
          <a:bodyPr wrap="square" rtlCol="0">
            <a:spAutoFit/>
          </a:bodyPr>
          <a:lstStyle/>
          <a:p>
            <a:pPr algn="ctr"/>
            <a:r>
              <a:rPr lang="en-US" sz="1200" dirty="0"/>
              <a:t>Info-</a:t>
            </a:r>
            <a:r>
              <a:rPr lang="en-US" sz="1200" dirty="0" err="1"/>
              <a:t>Comms</a:t>
            </a:r>
            <a:r>
              <a:rPr lang="en-US" sz="1200" dirty="0"/>
              <a:t> Technology</a:t>
            </a:r>
            <a:endParaRPr lang="en-SG" sz="1200" dirty="0"/>
          </a:p>
        </p:txBody>
      </p:sp>
      <p:cxnSp>
        <p:nvCxnSpPr>
          <p:cNvPr id="67" name="Straight Connector 66"/>
          <p:cNvCxnSpPr/>
          <p:nvPr/>
        </p:nvCxnSpPr>
        <p:spPr>
          <a:xfrm>
            <a:off x="471646" y="3883072"/>
            <a:ext cx="8172000" cy="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605016" y="331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50306" y="331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490306" y="331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941000" y="331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7386290" y="3318400"/>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165017" y="3344771"/>
            <a:ext cx="1445290" cy="461665"/>
          </a:xfrm>
          <a:prstGeom prst="rect">
            <a:avLst/>
          </a:prstGeom>
          <a:noFill/>
        </p:spPr>
        <p:txBody>
          <a:bodyPr wrap="square" rtlCol="0">
            <a:spAutoFit/>
          </a:bodyPr>
          <a:lstStyle/>
          <a:p>
            <a:pPr algn="ctr"/>
            <a:r>
              <a:rPr lang="en-US" sz="1200" dirty="0"/>
              <a:t>Construction &amp; Engineering</a:t>
            </a:r>
            <a:endParaRPr lang="en-SG" sz="1200" dirty="0"/>
          </a:p>
        </p:txBody>
      </p:sp>
      <p:sp>
        <p:nvSpPr>
          <p:cNvPr id="74" name="TextBox 73"/>
          <p:cNvSpPr txBox="1"/>
          <p:nvPr/>
        </p:nvSpPr>
        <p:spPr>
          <a:xfrm>
            <a:off x="1594323" y="3343600"/>
            <a:ext cx="1445290" cy="461665"/>
          </a:xfrm>
          <a:prstGeom prst="rect">
            <a:avLst/>
          </a:prstGeom>
          <a:noFill/>
        </p:spPr>
        <p:txBody>
          <a:bodyPr wrap="square" rtlCol="0">
            <a:spAutoFit/>
          </a:bodyPr>
          <a:lstStyle/>
          <a:p>
            <a:pPr algn="ctr"/>
            <a:r>
              <a:rPr lang="en-US" sz="1200" dirty="0"/>
              <a:t>Electronics &amp; Semiconductor</a:t>
            </a:r>
            <a:endParaRPr lang="en-SG" sz="1200" dirty="0"/>
          </a:p>
        </p:txBody>
      </p:sp>
      <p:sp>
        <p:nvSpPr>
          <p:cNvPr id="75" name="TextBox 74"/>
          <p:cNvSpPr txBox="1"/>
          <p:nvPr/>
        </p:nvSpPr>
        <p:spPr>
          <a:xfrm>
            <a:off x="3055327" y="3343600"/>
            <a:ext cx="1445290" cy="461665"/>
          </a:xfrm>
          <a:prstGeom prst="rect">
            <a:avLst/>
          </a:prstGeom>
          <a:noFill/>
        </p:spPr>
        <p:txBody>
          <a:bodyPr wrap="square" rtlCol="0">
            <a:spAutoFit/>
          </a:bodyPr>
          <a:lstStyle/>
          <a:p>
            <a:pPr algn="ctr"/>
            <a:r>
              <a:rPr lang="en-US" sz="1200" dirty="0"/>
              <a:t>Entertainment &amp; Media </a:t>
            </a:r>
            <a:endParaRPr lang="en-SG" sz="1200" dirty="0"/>
          </a:p>
        </p:txBody>
      </p:sp>
      <p:sp>
        <p:nvSpPr>
          <p:cNvPr id="76" name="TextBox 75"/>
          <p:cNvSpPr txBox="1"/>
          <p:nvPr/>
        </p:nvSpPr>
        <p:spPr>
          <a:xfrm>
            <a:off x="4490306" y="3343600"/>
            <a:ext cx="1445290" cy="276999"/>
          </a:xfrm>
          <a:prstGeom prst="rect">
            <a:avLst/>
          </a:prstGeom>
          <a:noFill/>
        </p:spPr>
        <p:txBody>
          <a:bodyPr wrap="square" rtlCol="0">
            <a:spAutoFit/>
          </a:bodyPr>
          <a:lstStyle/>
          <a:p>
            <a:pPr algn="ctr"/>
            <a:r>
              <a:rPr lang="en-US" sz="1200" dirty="0"/>
              <a:t>Fashion &amp; Apparel </a:t>
            </a:r>
            <a:endParaRPr lang="en-SG" sz="1200" dirty="0"/>
          </a:p>
        </p:txBody>
      </p:sp>
      <p:sp>
        <p:nvSpPr>
          <p:cNvPr id="77" name="TextBox 76"/>
          <p:cNvSpPr txBox="1"/>
          <p:nvPr/>
        </p:nvSpPr>
        <p:spPr>
          <a:xfrm>
            <a:off x="5925286" y="3343600"/>
            <a:ext cx="1445290" cy="461665"/>
          </a:xfrm>
          <a:prstGeom prst="rect">
            <a:avLst/>
          </a:prstGeom>
          <a:noFill/>
        </p:spPr>
        <p:txBody>
          <a:bodyPr wrap="square" rtlCol="0">
            <a:spAutoFit/>
          </a:bodyPr>
          <a:lstStyle/>
          <a:p>
            <a:pPr algn="ctr"/>
            <a:r>
              <a:rPr lang="en-US" sz="1200" dirty="0"/>
              <a:t>Food, Beverages &amp; Hospitality </a:t>
            </a:r>
            <a:endParaRPr lang="en-SG" sz="1200" dirty="0"/>
          </a:p>
        </p:txBody>
      </p:sp>
      <p:sp>
        <p:nvSpPr>
          <p:cNvPr id="78" name="TextBox 77"/>
          <p:cNvSpPr txBox="1"/>
          <p:nvPr/>
        </p:nvSpPr>
        <p:spPr>
          <a:xfrm>
            <a:off x="7360265" y="3343600"/>
            <a:ext cx="1445290" cy="461665"/>
          </a:xfrm>
          <a:prstGeom prst="rect">
            <a:avLst/>
          </a:prstGeom>
          <a:noFill/>
        </p:spPr>
        <p:txBody>
          <a:bodyPr wrap="square" rtlCol="0">
            <a:spAutoFit/>
          </a:bodyPr>
          <a:lstStyle/>
          <a:p>
            <a:pPr algn="ctr"/>
            <a:r>
              <a:rPr lang="en-US" sz="1200" dirty="0"/>
              <a:t>Furniture &amp; Furnishings </a:t>
            </a:r>
            <a:endParaRPr lang="en-SG" sz="1200" dirty="0"/>
          </a:p>
        </p:txBody>
      </p:sp>
      <p:cxnSp>
        <p:nvCxnSpPr>
          <p:cNvPr id="80" name="Straight Connector 79"/>
          <p:cNvCxnSpPr/>
          <p:nvPr/>
        </p:nvCxnSpPr>
        <p:spPr>
          <a:xfrm>
            <a:off x="1620730" y="3987122"/>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052124" y="3987122"/>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7392860" y="3987122"/>
            <a:ext cx="1" cy="468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180731" y="4013493"/>
            <a:ext cx="1445290" cy="461665"/>
          </a:xfrm>
          <a:prstGeom prst="rect">
            <a:avLst/>
          </a:prstGeom>
          <a:noFill/>
        </p:spPr>
        <p:txBody>
          <a:bodyPr wrap="square" rtlCol="0">
            <a:spAutoFit/>
          </a:bodyPr>
          <a:lstStyle/>
          <a:p>
            <a:pPr algn="ctr"/>
            <a:r>
              <a:rPr lang="en-US" sz="1200" dirty="0"/>
              <a:t>Healthcare &amp; Medical</a:t>
            </a:r>
            <a:endParaRPr lang="en-SG" sz="1200" dirty="0"/>
          </a:p>
        </p:txBody>
      </p:sp>
      <p:sp>
        <p:nvSpPr>
          <p:cNvPr id="87" name="TextBox 86"/>
          <p:cNvSpPr txBox="1"/>
          <p:nvPr/>
        </p:nvSpPr>
        <p:spPr>
          <a:xfrm>
            <a:off x="1626289" y="4012322"/>
            <a:ext cx="1445290" cy="276999"/>
          </a:xfrm>
          <a:prstGeom prst="rect">
            <a:avLst/>
          </a:prstGeom>
          <a:noFill/>
        </p:spPr>
        <p:txBody>
          <a:bodyPr wrap="square" rtlCol="0">
            <a:spAutoFit/>
          </a:bodyPr>
          <a:lstStyle/>
          <a:p>
            <a:pPr algn="ctr"/>
            <a:r>
              <a:rPr lang="en-US" sz="1200" dirty="0"/>
              <a:t>Marine &amp; Offshore </a:t>
            </a:r>
            <a:endParaRPr lang="en-SG" sz="1200" dirty="0"/>
          </a:p>
        </p:txBody>
      </p:sp>
      <p:sp>
        <p:nvSpPr>
          <p:cNvPr id="88" name="TextBox 87"/>
          <p:cNvSpPr txBox="1"/>
          <p:nvPr/>
        </p:nvSpPr>
        <p:spPr>
          <a:xfrm>
            <a:off x="3052123" y="4012322"/>
            <a:ext cx="4334168" cy="276999"/>
          </a:xfrm>
          <a:prstGeom prst="rect">
            <a:avLst/>
          </a:prstGeom>
          <a:noFill/>
        </p:spPr>
        <p:txBody>
          <a:bodyPr wrap="square" rtlCol="0">
            <a:spAutoFit/>
          </a:bodyPr>
          <a:lstStyle/>
          <a:p>
            <a:pPr algn="ctr"/>
            <a:r>
              <a:rPr lang="en-US" sz="1200" dirty="0"/>
              <a:t>Meetings, Incentives, Conventions &amp; Exhibitions </a:t>
            </a:r>
            <a:endParaRPr lang="en-SG" sz="1200" dirty="0"/>
          </a:p>
        </p:txBody>
      </p:sp>
      <p:sp>
        <p:nvSpPr>
          <p:cNvPr id="90" name="TextBox 89"/>
          <p:cNvSpPr txBox="1"/>
          <p:nvPr/>
        </p:nvSpPr>
        <p:spPr>
          <a:xfrm>
            <a:off x="7375979" y="4012322"/>
            <a:ext cx="1445290" cy="461665"/>
          </a:xfrm>
          <a:prstGeom prst="rect">
            <a:avLst/>
          </a:prstGeom>
          <a:noFill/>
        </p:spPr>
        <p:txBody>
          <a:bodyPr wrap="square" rtlCol="0">
            <a:spAutoFit/>
          </a:bodyPr>
          <a:lstStyle/>
          <a:p>
            <a:pPr algn="ctr"/>
            <a:r>
              <a:rPr lang="en-US" sz="1200" dirty="0"/>
              <a:t>Fast Moving Consumer Goods</a:t>
            </a:r>
            <a:endParaRPr lang="en-SG" sz="1200" dirty="0"/>
          </a:p>
        </p:txBody>
      </p:sp>
    </p:spTree>
    <p:extLst>
      <p:ext uri="{BB962C8B-B14F-4D97-AF65-F5344CB8AC3E}">
        <p14:creationId xmlns:p14="http://schemas.microsoft.com/office/powerpoint/2010/main" val="231477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15C29-537C-4F5F-9EAD-D36A2D18396F}"/>
              </a:ext>
            </a:extLst>
          </p:cNvPr>
          <p:cNvSpPr>
            <a:spLocks noGrp="1"/>
          </p:cNvSpPr>
          <p:nvPr>
            <p:ph type="title"/>
          </p:nvPr>
        </p:nvSpPr>
        <p:spPr/>
        <p:txBody>
          <a:bodyPr/>
          <a:lstStyle/>
          <a:p>
            <a:r>
              <a:rPr lang="en-SG" dirty="0"/>
              <a:t>About Singapore Logistics Association</a:t>
            </a:r>
          </a:p>
        </p:txBody>
      </p:sp>
      <p:pic>
        <p:nvPicPr>
          <p:cNvPr id="4" name="Picture 2">
            <a:extLst>
              <a:ext uri="{FF2B5EF4-FFF2-40B4-BE49-F238E27FC236}">
                <a16:creationId xmlns:a16="http://schemas.microsoft.com/office/drawing/2014/main" id="{15D0CF68-3FB0-45EA-8D32-8319D51C427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688118" y="1029965"/>
            <a:ext cx="1245067" cy="1073021"/>
          </a:xfrm>
          <a:prstGeom prst="rect">
            <a:avLst/>
          </a:prstGeom>
        </p:spPr>
      </p:pic>
      <p:pic>
        <p:nvPicPr>
          <p:cNvPr id="5" name="Picture 3">
            <a:extLst>
              <a:ext uri="{FF2B5EF4-FFF2-40B4-BE49-F238E27FC236}">
                <a16:creationId xmlns:a16="http://schemas.microsoft.com/office/drawing/2014/main" id="{C9DD4F32-BDEC-438B-9A11-B7928A55439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3887234" y="1044573"/>
            <a:ext cx="1160841" cy="1135513"/>
          </a:xfrm>
          <a:prstGeom prst="rect">
            <a:avLst/>
          </a:prstGeom>
        </p:spPr>
      </p:pic>
      <p:pic>
        <p:nvPicPr>
          <p:cNvPr id="6" name="Picture 4">
            <a:extLst>
              <a:ext uri="{FF2B5EF4-FFF2-40B4-BE49-F238E27FC236}">
                <a16:creationId xmlns:a16="http://schemas.microsoft.com/office/drawing/2014/main" id="{12BE6EB9-66F9-4F10-AC82-C78123751CAD}"/>
              </a:ext>
            </a:extLst>
          </p:cNvPr>
          <p:cNvPicPr>
            <a:picLocks noChangeAspect="1"/>
          </p:cNvPicPr>
          <p:nvPr/>
        </p:nvPicPr>
        <p:blipFill>
          <a:blip r:embed="rId6"/>
          <a:srcRect/>
          <a:stretch>
            <a:fillRect/>
          </a:stretch>
        </p:blipFill>
        <p:spPr>
          <a:xfrm>
            <a:off x="7083100" y="1060195"/>
            <a:ext cx="1104267" cy="1104267"/>
          </a:xfrm>
          <a:prstGeom prst="rect">
            <a:avLst/>
          </a:prstGeom>
        </p:spPr>
      </p:pic>
      <p:sp>
        <p:nvSpPr>
          <p:cNvPr id="7" name="TextBox 6">
            <a:extLst>
              <a:ext uri="{FF2B5EF4-FFF2-40B4-BE49-F238E27FC236}">
                <a16:creationId xmlns:a16="http://schemas.microsoft.com/office/drawing/2014/main" id="{FB6115A8-43F5-438E-962F-A712962F89DC}"/>
              </a:ext>
            </a:extLst>
          </p:cNvPr>
          <p:cNvSpPr txBox="1"/>
          <p:nvPr/>
        </p:nvSpPr>
        <p:spPr>
          <a:xfrm>
            <a:off x="202981" y="2467925"/>
            <a:ext cx="2403796" cy="1019895"/>
          </a:xfrm>
          <a:prstGeom prst="rect">
            <a:avLst/>
          </a:prstGeom>
        </p:spPr>
        <p:txBody>
          <a:bodyPr lIns="0" tIns="0" rIns="0" bIns="0" rtlCol="0" anchor="t">
            <a:spAutoFit/>
          </a:bodyPr>
          <a:lstStyle/>
          <a:p>
            <a:pPr algn="ctr">
              <a:lnSpc>
                <a:spcPts val="2660"/>
              </a:lnSpc>
              <a:spcBef>
                <a:spcPct val="0"/>
              </a:spcBef>
            </a:pPr>
            <a:r>
              <a:rPr lang="en-US" sz="2000" b="1" dirty="0">
                <a:solidFill>
                  <a:srgbClr val="112E34"/>
                </a:solidFill>
                <a:ea typeface="Open Sans" panose="020B0606030504020204" pitchFamily="34" charset="0"/>
                <a:cs typeface="Open Sans" panose="020B0606030504020204" pitchFamily="34" charset="0"/>
              </a:rPr>
              <a:t>Established in 1973 by logisticians, for logisticians</a:t>
            </a:r>
          </a:p>
        </p:txBody>
      </p:sp>
      <p:sp>
        <p:nvSpPr>
          <p:cNvPr id="8" name="TextBox 7">
            <a:extLst>
              <a:ext uri="{FF2B5EF4-FFF2-40B4-BE49-F238E27FC236}">
                <a16:creationId xmlns:a16="http://schemas.microsoft.com/office/drawing/2014/main" id="{FBF07AA1-2B0E-4EEC-85E9-C232D285F882}"/>
              </a:ext>
            </a:extLst>
          </p:cNvPr>
          <p:cNvSpPr txBox="1"/>
          <p:nvPr/>
        </p:nvSpPr>
        <p:spPr>
          <a:xfrm>
            <a:off x="3065469" y="2462475"/>
            <a:ext cx="2771180" cy="2026196"/>
          </a:xfrm>
          <a:prstGeom prst="rect">
            <a:avLst/>
          </a:prstGeom>
        </p:spPr>
        <p:txBody>
          <a:bodyPr wrap="square" lIns="0" tIns="0" rIns="0" bIns="0" rtlCol="0" anchor="t">
            <a:spAutoFit/>
          </a:bodyPr>
          <a:lstStyle/>
          <a:p>
            <a:pPr algn="ctr">
              <a:lnSpc>
                <a:spcPts val="2660"/>
              </a:lnSpc>
              <a:spcBef>
                <a:spcPct val="0"/>
              </a:spcBef>
            </a:pPr>
            <a:r>
              <a:rPr lang="en-US" sz="2000" b="1" dirty="0">
                <a:solidFill>
                  <a:srgbClr val="112E34"/>
                </a:solidFill>
                <a:ea typeface="Open Sans" panose="020B0606030504020204" pitchFamily="34" charset="0"/>
                <a:cs typeface="Open Sans" panose="020B0606030504020204" pitchFamily="34" charset="0"/>
              </a:rPr>
              <a:t>Represents over 615 logistics enterprises</a:t>
            </a:r>
          </a:p>
          <a:p>
            <a:pPr marL="800100" lvl="1" indent="-342900">
              <a:lnSpc>
                <a:spcPts val="1300"/>
              </a:lnSpc>
              <a:spcBef>
                <a:spcPct val="0"/>
              </a:spcBef>
              <a:buFontTx/>
              <a:buChar char="-"/>
            </a:pPr>
            <a:r>
              <a:rPr lang="en-US" sz="1200" dirty="0">
                <a:solidFill>
                  <a:srgbClr val="112E34"/>
                </a:solidFill>
                <a:ea typeface="Open Sans" panose="020B0606030504020204" pitchFamily="34" charset="0"/>
                <a:cs typeface="Open Sans" panose="020B0606030504020204" pitchFamily="34" charset="0"/>
              </a:rPr>
              <a:t>Transporters and haulers</a:t>
            </a:r>
          </a:p>
          <a:p>
            <a:pPr marL="800100" lvl="1" indent="-342900">
              <a:lnSpc>
                <a:spcPts val="1300"/>
              </a:lnSpc>
              <a:spcBef>
                <a:spcPct val="0"/>
              </a:spcBef>
              <a:buFontTx/>
              <a:buChar char="-"/>
            </a:pPr>
            <a:r>
              <a:rPr lang="en-US" sz="1200" dirty="0">
                <a:solidFill>
                  <a:srgbClr val="112E34"/>
                </a:solidFill>
                <a:ea typeface="Open Sans" panose="020B0606030504020204" pitchFamily="34" charset="0"/>
                <a:cs typeface="Open Sans" panose="020B0606030504020204" pitchFamily="34" charset="0"/>
              </a:rPr>
              <a:t>Warehousing, storage and distribution</a:t>
            </a:r>
          </a:p>
          <a:p>
            <a:pPr marL="800100" lvl="1" indent="-342900">
              <a:lnSpc>
                <a:spcPts val="1300"/>
              </a:lnSpc>
              <a:spcBef>
                <a:spcPct val="0"/>
              </a:spcBef>
              <a:buFontTx/>
              <a:buChar char="-"/>
            </a:pPr>
            <a:r>
              <a:rPr lang="en-US" sz="1200" dirty="0">
                <a:solidFill>
                  <a:srgbClr val="112E34"/>
                </a:solidFill>
                <a:ea typeface="Open Sans" panose="020B0606030504020204" pitchFamily="34" charset="0"/>
                <a:cs typeface="Open Sans" panose="020B0606030504020204" pitchFamily="34" charset="0"/>
              </a:rPr>
              <a:t>Global freight forwarders</a:t>
            </a:r>
          </a:p>
          <a:p>
            <a:pPr marL="800100" lvl="1" indent="-342900">
              <a:lnSpc>
                <a:spcPts val="1300"/>
              </a:lnSpc>
              <a:spcBef>
                <a:spcPct val="0"/>
              </a:spcBef>
              <a:buFontTx/>
              <a:buChar char="-"/>
            </a:pPr>
            <a:r>
              <a:rPr lang="en-US" sz="1200" dirty="0">
                <a:solidFill>
                  <a:srgbClr val="112E34"/>
                </a:solidFill>
                <a:ea typeface="Open Sans" panose="020B0606030504020204" pitchFamily="34" charset="0"/>
                <a:cs typeface="Open Sans" panose="020B0606030504020204" pitchFamily="34" charset="0"/>
              </a:rPr>
              <a:t>Container depots</a:t>
            </a:r>
          </a:p>
          <a:p>
            <a:pPr marL="800100" lvl="1" indent="-342900">
              <a:lnSpc>
                <a:spcPts val="1300"/>
              </a:lnSpc>
              <a:spcBef>
                <a:spcPct val="0"/>
              </a:spcBef>
              <a:buFontTx/>
              <a:buChar char="-"/>
            </a:pPr>
            <a:r>
              <a:rPr lang="en-US" sz="1200" dirty="0">
                <a:solidFill>
                  <a:srgbClr val="112E34"/>
                </a:solidFill>
                <a:ea typeface="Open Sans" panose="020B0606030504020204" pitchFamily="34" charset="0"/>
                <a:cs typeface="Open Sans" panose="020B0606030504020204" pitchFamily="34" charset="0"/>
              </a:rPr>
              <a:t>Project logistics</a:t>
            </a:r>
          </a:p>
          <a:p>
            <a:pPr marL="800100" lvl="1" indent="-342900">
              <a:lnSpc>
                <a:spcPts val="1300"/>
              </a:lnSpc>
              <a:spcBef>
                <a:spcPct val="0"/>
              </a:spcBef>
              <a:buFontTx/>
              <a:buChar char="-"/>
            </a:pPr>
            <a:r>
              <a:rPr lang="en-US" sz="1200" dirty="0">
                <a:solidFill>
                  <a:srgbClr val="112E34"/>
                </a:solidFill>
                <a:ea typeface="Open Sans" panose="020B0606030504020204" pitchFamily="34" charset="0"/>
                <a:cs typeface="Open Sans" panose="020B0606030504020204" pitchFamily="34" charset="0"/>
              </a:rPr>
              <a:t>Logistics technologies and platforms</a:t>
            </a:r>
          </a:p>
        </p:txBody>
      </p:sp>
      <p:sp>
        <p:nvSpPr>
          <p:cNvPr id="9" name="TextBox 8">
            <a:extLst>
              <a:ext uri="{FF2B5EF4-FFF2-40B4-BE49-F238E27FC236}">
                <a16:creationId xmlns:a16="http://schemas.microsoft.com/office/drawing/2014/main" id="{6DC3A0CA-B042-4393-A6F8-F104F0BD80E8}"/>
              </a:ext>
            </a:extLst>
          </p:cNvPr>
          <p:cNvSpPr txBox="1"/>
          <p:nvPr/>
        </p:nvSpPr>
        <p:spPr>
          <a:xfrm>
            <a:off x="6368003" y="2467925"/>
            <a:ext cx="2534463" cy="1019895"/>
          </a:xfrm>
          <a:prstGeom prst="rect">
            <a:avLst/>
          </a:prstGeom>
        </p:spPr>
        <p:txBody>
          <a:bodyPr lIns="0" tIns="0" rIns="0" bIns="0" rtlCol="0" anchor="t">
            <a:spAutoFit/>
          </a:bodyPr>
          <a:lstStyle/>
          <a:p>
            <a:pPr algn="ctr">
              <a:lnSpc>
                <a:spcPts val="2660"/>
              </a:lnSpc>
              <a:spcBef>
                <a:spcPct val="0"/>
              </a:spcBef>
            </a:pPr>
            <a:r>
              <a:rPr lang="en-US" sz="2000" b="1" dirty="0">
                <a:solidFill>
                  <a:srgbClr val="112E34"/>
                </a:solidFill>
                <a:ea typeface="Open Sans" panose="020B0606030504020204" pitchFamily="34" charset="0"/>
                <a:cs typeface="Open Sans" panose="020B0606030504020204" pitchFamily="34" charset="0"/>
              </a:rPr>
              <a:t>The Logistics Academy offers accreditations and certifications</a:t>
            </a:r>
          </a:p>
        </p:txBody>
      </p:sp>
      <p:cxnSp>
        <p:nvCxnSpPr>
          <p:cNvPr id="10" name="Straight Connector 9">
            <a:extLst>
              <a:ext uri="{FF2B5EF4-FFF2-40B4-BE49-F238E27FC236}">
                <a16:creationId xmlns:a16="http://schemas.microsoft.com/office/drawing/2014/main" id="{75802255-5027-49C8-B58B-F27D5AB81654}"/>
              </a:ext>
            </a:extLst>
          </p:cNvPr>
          <p:cNvCxnSpPr>
            <a:cxnSpLocks/>
          </p:cNvCxnSpPr>
          <p:nvPr/>
        </p:nvCxnSpPr>
        <p:spPr>
          <a:xfrm>
            <a:off x="2912008" y="1086221"/>
            <a:ext cx="1" cy="3569599"/>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DC2B9EC-F628-4641-8188-4603F531774F}"/>
              </a:ext>
            </a:extLst>
          </p:cNvPr>
          <p:cNvCxnSpPr>
            <a:cxnSpLocks/>
          </p:cNvCxnSpPr>
          <p:nvPr/>
        </p:nvCxnSpPr>
        <p:spPr>
          <a:xfrm>
            <a:off x="5990110" y="1086221"/>
            <a:ext cx="1" cy="3569599"/>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96818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74B14-4F27-954A-9D56-3FE816D88B36}"/>
              </a:ext>
            </a:extLst>
          </p:cNvPr>
          <p:cNvSpPr>
            <a:spLocks noGrp="1"/>
          </p:cNvSpPr>
          <p:nvPr>
            <p:ph type="title"/>
          </p:nvPr>
        </p:nvSpPr>
        <p:spPr/>
        <p:txBody>
          <a:bodyPr/>
          <a:lstStyle/>
          <a:p>
            <a:r>
              <a:rPr lang="en-US" dirty="0"/>
              <a:t>Key responses to the pandemic</a:t>
            </a:r>
          </a:p>
        </p:txBody>
      </p:sp>
      <p:sp>
        <p:nvSpPr>
          <p:cNvPr id="3" name="Content Placeholder 2">
            <a:extLst>
              <a:ext uri="{FF2B5EF4-FFF2-40B4-BE49-F238E27FC236}">
                <a16:creationId xmlns:a16="http://schemas.microsoft.com/office/drawing/2014/main" id="{9C8D04B7-8B74-BC4B-9EB5-24F4CE225B6A}"/>
              </a:ext>
            </a:extLst>
          </p:cNvPr>
          <p:cNvSpPr>
            <a:spLocks noGrp="1"/>
          </p:cNvSpPr>
          <p:nvPr>
            <p:ph idx="1"/>
          </p:nvPr>
        </p:nvSpPr>
        <p:spPr/>
        <p:txBody>
          <a:bodyPr>
            <a:normAutofit fontScale="92500" lnSpcReduction="20000"/>
          </a:bodyPr>
          <a:lstStyle/>
          <a:p>
            <a:pPr algn="l"/>
            <a:r>
              <a:rPr lang="en-US" sz="1700" b="1" i="0" dirty="0">
                <a:effectLst/>
              </a:rPr>
              <a:t>Singapore’s Ministry of Trade &amp; Industry (MTI) announced commitments made with other countries to secure supply chains amid COVID-19 pandemic</a:t>
            </a:r>
          </a:p>
          <a:p>
            <a:pPr lvl="1"/>
            <a:r>
              <a:rPr lang="en-US" sz="1700" i="0" dirty="0">
                <a:effectLst/>
              </a:rPr>
              <a:t>For example, Singapore continues to boost connectivity as a logistics hub, working with other ASEAN countries to ensure the continued supply of essential goods via the </a:t>
            </a:r>
            <a:r>
              <a:rPr lang="en-US" sz="1700" b="1" i="0" dirty="0">
                <a:effectLst/>
              </a:rPr>
              <a:t>Regional Comprehensive Economic Partnership (RCEP) </a:t>
            </a:r>
            <a:r>
              <a:rPr lang="en-US" sz="1700" i="0" dirty="0">
                <a:effectLst/>
              </a:rPr>
              <a:t>agreement. The RCEP is set to be the world's largest trade pact and involves all 10 ASEAN nations as well as Australia, China, Japan, New Zealand and South Korea.</a:t>
            </a:r>
          </a:p>
          <a:p>
            <a:pPr marL="0" indent="0" algn="l">
              <a:buNone/>
            </a:pPr>
            <a:endParaRPr lang="en-US" sz="1700" i="0" dirty="0">
              <a:effectLst/>
            </a:endParaRPr>
          </a:p>
          <a:p>
            <a:pPr algn="l"/>
            <a:r>
              <a:rPr lang="en-US" sz="1700" b="1" i="0" dirty="0">
                <a:effectLst/>
              </a:rPr>
              <a:t>Fiscal prudence (generating reserves) and discipline (spending control) in past years have afforded Singapore the resources needed to support and restore the adverse economic impacts of a crisis without taking on substantial debt</a:t>
            </a:r>
            <a:r>
              <a:rPr lang="en-US" sz="1700" i="0" dirty="0">
                <a:effectLst/>
              </a:rPr>
              <a:t>.</a:t>
            </a:r>
          </a:p>
          <a:p>
            <a:pPr lvl="1"/>
            <a:r>
              <a:rPr lang="en-US" sz="1700" i="0" dirty="0">
                <a:effectLst/>
              </a:rPr>
              <a:t>In particular, Small and Medium Enterprises (SMEs) were a priority for support.</a:t>
            </a:r>
          </a:p>
          <a:p>
            <a:pPr marL="457200" lvl="1" indent="0">
              <a:buNone/>
            </a:pPr>
            <a:endParaRPr lang="en-US" sz="1700" i="0" dirty="0">
              <a:effectLst/>
            </a:endParaRPr>
          </a:p>
          <a:p>
            <a:r>
              <a:rPr lang="en-US" sz="1700" b="1" i="0" dirty="0">
                <a:effectLst/>
              </a:rPr>
              <a:t>Continue to support technology and </a:t>
            </a:r>
            <a:r>
              <a:rPr lang="en-US" sz="1700" b="1" dirty="0" err="1"/>
              <a:t>d</a:t>
            </a:r>
            <a:r>
              <a:rPr lang="en-US" sz="1700" b="1" i="0" dirty="0" err="1">
                <a:effectLst/>
              </a:rPr>
              <a:t>igitalisation</a:t>
            </a:r>
            <a:r>
              <a:rPr lang="en-US" sz="1700" b="1" i="0" dirty="0">
                <a:effectLst/>
              </a:rPr>
              <a:t> efforts amidst pandemic</a:t>
            </a:r>
          </a:p>
          <a:p>
            <a:endParaRPr lang="en-US" sz="1400" i="0" dirty="0">
              <a:solidFill>
                <a:srgbClr val="58595B"/>
              </a:solidFill>
              <a:effectLst/>
            </a:endParaRPr>
          </a:p>
        </p:txBody>
      </p:sp>
    </p:spTree>
    <p:extLst>
      <p:ext uri="{BB962C8B-B14F-4D97-AF65-F5344CB8AC3E}">
        <p14:creationId xmlns:p14="http://schemas.microsoft.com/office/powerpoint/2010/main" val="12453063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2CD8-C89A-D445-A322-AA7649C8E0EB}"/>
              </a:ext>
            </a:extLst>
          </p:cNvPr>
          <p:cNvSpPr>
            <a:spLocks noGrp="1"/>
          </p:cNvSpPr>
          <p:nvPr>
            <p:ph type="title"/>
          </p:nvPr>
        </p:nvSpPr>
        <p:spPr/>
        <p:txBody>
          <a:bodyPr/>
          <a:lstStyle/>
          <a:p>
            <a:r>
              <a:rPr lang="en-US" dirty="0"/>
              <a:t>Singapore’s response to the pandemic</a:t>
            </a:r>
          </a:p>
        </p:txBody>
      </p:sp>
      <p:pic>
        <p:nvPicPr>
          <p:cNvPr id="4" name="Picture 3">
            <a:extLst>
              <a:ext uri="{FF2B5EF4-FFF2-40B4-BE49-F238E27FC236}">
                <a16:creationId xmlns:a16="http://schemas.microsoft.com/office/drawing/2014/main" id="{FEF30A47-DA9C-9640-9E76-0D8F2A7214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1130141"/>
            <a:ext cx="5524500" cy="3107531"/>
          </a:xfrm>
          <a:prstGeom prst="rect">
            <a:avLst/>
          </a:prstGeom>
        </p:spPr>
      </p:pic>
      <p:sp>
        <p:nvSpPr>
          <p:cNvPr id="6" name="TextBox 5">
            <a:extLst>
              <a:ext uri="{FF2B5EF4-FFF2-40B4-BE49-F238E27FC236}">
                <a16:creationId xmlns:a16="http://schemas.microsoft.com/office/drawing/2014/main" id="{DAB827AD-4CAB-40BF-A2A4-D574E5DF64E4}"/>
              </a:ext>
            </a:extLst>
          </p:cNvPr>
          <p:cNvSpPr txBox="1"/>
          <p:nvPr/>
        </p:nvSpPr>
        <p:spPr>
          <a:xfrm>
            <a:off x="5858351" y="1037301"/>
            <a:ext cx="3253740" cy="3293209"/>
          </a:xfrm>
          <a:prstGeom prst="rect">
            <a:avLst/>
          </a:prstGeom>
          <a:noFill/>
        </p:spPr>
        <p:txBody>
          <a:bodyPr wrap="square">
            <a:spAutoFit/>
          </a:bodyPr>
          <a:lstStyle/>
          <a:p>
            <a:pPr algn="l"/>
            <a:r>
              <a:rPr lang="en-SG" b="1" i="0" dirty="0">
                <a:effectLst/>
                <a:latin typeface="+mj-lt"/>
              </a:rPr>
              <a:t>Turning crisis</a:t>
            </a:r>
            <a:br>
              <a:rPr lang="en-SG" b="1" i="0" dirty="0">
                <a:effectLst/>
                <a:latin typeface="+mj-lt"/>
              </a:rPr>
            </a:br>
            <a:r>
              <a:rPr lang="en-SG" b="1" i="0" dirty="0">
                <a:effectLst/>
                <a:latin typeface="+mj-lt"/>
              </a:rPr>
              <a:t>into opportunity</a:t>
            </a:r>
          </a:p>
          <a:p>
            <a:pPr algn="l"/>
            <a:endParaRPr lang="en-SG" b="1" dirty="0">
              <a:latin typeface="+mj-lt"/>
            </a:endParaRPr>
          </a:p>
          <a:p>
            <a:pPr algn="l"/>
            <a:r>
              <a:rPr lang="en-US" sz="1400" b="1" i="0" dirty="0">
                <a:effectLst/>
                <a:latin typeface="+mj-lt"/>
              </a:rPr>
              <a:t>The Emerging Stronger Taskforce (EST) was formed:</a:t>
            </a:r>
            <a:endParaRPr lang="en-US" b="1" i="0" dirty="0">
              <a:effectLst/>
              <a:latin typeface="+mj-lt"/>
            </a:endParaRPr>
          </a:p>
          <a:p>
            <a:pPr marL="285750" indent="-285750" algn="l">
              <a:buFont typeface="Arial" panose="020B0604020202020204" pitchFamily="34" charset="0"/>
              <a:buChar char="•"/>
            </a:pPr>
            <a:r>
              <a:rPr lang="en-US" sz="1400" i="0" dirty="0">
                <a:effectLst/>
                <a:latin typeface="+mj-lt"/>
              </a:rPr>
              <a:t>To examine the impact of the COVID-19 crisis on our economy, businesses and workers.</a:t>
            </a:r>
          </a:p>
          <a:p>
            <a:pPr marL="285750" indent="-285750" algn="l">
              <a:buFont typeface="Arial" panose="020B0604020202020204" pitchFamily="34" charset="0"/>
              <a:buChar char="•"/>
            </a:pPr>
            <a:endParaRPr lang="en-US" sz="1400" i="0" dirty="0">
              <a:effectLst/>
              <a:latin typeface="+mj-lt"/>
            </a:endParaRPr>
          </a:p>
          <a:p>
            <a:pPr marL="285750" indent="-285750" algn="l">
              <a:buFont typeface="Arial" panose="020B0604020202020204" pitchFamily="34" charset="0"/>
              <a:buChar char="•"/>
            </a:pPr>
            <a:r>
              <a:rPr lang="en-US" sz="1400" i="0" dirty="0">
                <a:effectLst/>
                <a:latin typeface="+mj-lt"/>
              </a:rPr>
              <a:t>To provide recommendations to the Future Economy Council (FEC) on how Singapore can stay resilient and create new sources of growth moving forward.</a:t>
            </a:r>
            <a:endParaRPr lang="en-SG" sz="1400" i="0" dirty="0">
              <a:effectLst/>
              <a:latin typeface="+mj-lt"/>
            </a:endParaRPr>
          </a:p>
        </p:txBody>
      </p:sp>
    </p:spTree>
    <p:extLst>
      <p:ext uri="{BB962C8B-B14F-4D97-AF65-F5344CB8AC3E}">
        <p14:creationId xmlns:p14="http://schemas.microsoft.com/office/powerpoint/2010/main" val="37392359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F5F-DE04-3842-9D6A-38B1B024DAA1}"/>
              </a:ext>
            </a:extLst>
          </p:cNvPr>
          <p:cNvSpPr>
            <a:spLocks noGrp="1"/>
          </p:cNvSpPr>
          <p:nvPr>
            <p:ph type="title"/>
          </p:nvPr>
        </p:nvSpPr>
        <p:spPr/>
        <p:txBody>
          <a:bodyPr/>
          <a:lstStyle/>
          <a:p>
            <a:r>
              <a:rPr lang="en-US" dirty="0"/>
              <a:t>Post COVID Focus and the New Normal</a:t>
            </a:r>
          </a:p>
        </p:txBody>
      </p:sp>
      <p:grpSp>
        <p:nvGrpSpPr>
          <p:cNvPr id="6" name="Group 5">
            <a:extLst>
              <a:ext uri="{FF2B5EF4-FFF2-40B4-BE49-F238E27FC236}">
                <a16:creationId xmlns:a16="http://schemas.microsoft.com/office/drawing/2014/main" id="{E5789587-4D5B-4F65-9545-AA76126AECC3}"/>
              </a:ext>
            </a:extLst>
          </p:cNvPr>
          <p:cNvGrpSpPr/>
          <p:nvPr/>
        </p:nvGrpSpPr>
        <p:grpSpPr>
          <a:xfrm>
            <a:off x="185121" y="965200"/>
            <a:ext cx="8773760" cy="3911600"/>
            <a:chOff x="3195336" y="1137319"/>
            <a:chExt cx="5623544" cy="3751312"/>
          </a:xfrm>
        </p:grpSpPr>
        <p:sp>
          <p:nvSpPr>
            <p:cNvPr id="7" name="Rectangle 6">
              <a:extLst>
                <a:ext uri="{FF2B5EF4-FFF2-40B4-BE49-F238E27FC236}">
                  <a16:creationId xmlns:a16="http://schemas.microsoft.com/office/drawing/2014/main" id="{9F073EA9-6307-4108-BF5F-309EC0E2EBEA}"/>
                </a:ext>
              </a:extLst>
            </p:cNvPr>
            <p:cNvSpPr/>
            <p:nvPr/>
          </p:nvSpPr>
          <p:spPr>
            <a:xfrm>
              <a:off x="6063789" y="1137319"/>
              <a:ext cx="2755091" cy="3751312"/>
            </a:xfrm>
            <a:prstGeom prst="rect">
              <a:avLst/>
            </a:prstGeom>
            <a:solidFill>
              <a:schemeClr val="bg1"/>
            </a:solidFill>
            <a:ln w="12700">
              <a:solidFill>
                <a:srgbClr val="852265"/>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endParaRPr lang="en-US" sz="1000" dirty="0">
                <a:solidFill>
                  <a:schemeClr val="tx1"/>
                </a:solidFill>
              </a:endParaRP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400" b="1" dirty="0">
                  <a:solidFill>
                    <a:schemeClr val="tx1"/>
                  </a:solidFill>
                </a:rPr>
                <a:t>Hybrid working arrangement </a:t>
              </a:r>
              <a:r>
                <a:rPr lang="en-US" sz="1400" dirty="0">
                  <a:solidFill>
                    <a:schemeClr val="tx1"/>
                  </a:solidFill>
                </a:rPr>
                <a:t>(e.g. split teams for operations, and a mix of employees working from home)</a:t>
              </a:r>
            </a:p>
            <a:p>
              <a:pPr marL="171450" indent="-171450">
                <a:buFont typeface="Arial" panose="020B0604020202020204" pitchFamily="34" charset="0"/>
                <a:buChar char="•"/>
              </a:pPr>
              <a:r>
                <a:rPr lang="en-US" sz="1400" dirty="0">
                  <a:solidFill>
                    <a:schemeClr val="tx1"/>
                  </a:solidFill>
                </a:rPr>
                <a:t>Shift from ‘Just-in-time’ to ‘Just-in-case’ supply chains and </a:t>
              </a:r>
              <a:r>
                <a:rPr lang="en-US" sz="1400" b="1" dirty="0">
                  <a:solidFill>
                    <a:schemeClr val="tx1"/>
                  </a:solidFill>
                </a:rPr>
                <a:t>mentality</a:t>
              </a:r>
            </a:p>
            <a:p>
              <a:pPr marL="171450" indent="-171450">
                <a:buFont typeface="Arial" panose="020B0604020202020204" pitchFamily="34" charset="0"/>
                <a:buChar char="•"/>
              </a:pPr>
              <a:r>
                <a:rPr lang="en-US" sz="1400" dirty="0">
                  <a:solidFill>
                    <a:schemeClr val="tx1"/>
                  </a:solidFill>
                </a:rPr>
                <a:t>Industry needs to work closely with governments to support/build infrastructures and logistics facilities that can handle </a:t>
              </a:r>
              <a:r>
                <a:rPr lang="en-US" sz="1400" dirty="0" err="1">
                  <a:solidFill>
                    <a:schemeClr val="tx1"/>
                  </a:solidFill>
                </a:rPr>
                <a:t>specialised</a:t>
              </a:r>
              <a:r>
                <a:rPr lang="en-US" sz="1400" dirty="0">
                  <a:solidFill>
                    <a:schemeClr val="tx1"/>
                  </a:solidFill>
                </a:rPr>
                <a:t> cargos, and accommodate essential goods required for national survival</a:t>
              </a:r>
            </a:p>
            <a:p>
              <a:pPr marL="171450" indent="-171450">
                <a:buFont typeface="Arial" panose="020B0604020202020204" pitchFamily="34" charset="0"/>
                <a:buChar char="•"/>
              </a:pPr>
              <a:r>
                <a:rPr lang="en-US" sz="1400" dirty="0">
                  <a:solidFill>
                    <a:schemeClr val="tx1"/>
                  </a:solidFill>
                </a:rPr>
                <a:t>Diversification of supply chain risks</a:t>
              </a: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endParaRPr lang="en-US" sz="1200" dirty="0">
                <a:solidFill>
                  <a:schemeClr val="tx1"/>
                </a:solidFill>
              </a:endParaRPr>
            </a:p>
            <a:p>
              <a:endParaRPr lang="en-US" sz="1200" dirty="0">
                <a:solidFill>
                  <a:schemeClr val="tx1"/>
                </a:solidFill>
              </a:endParaRPr>
            </a:p>
            <a:p>
              <a:pPr marL="171450" indent="-171450">
                <a:buFont typeface="Arial" panose="020B0604020202020204" pitchFamily="34" charset="0"/>
                <a:buChar char="•"/>
              </a:pPr>
              <a:endParaRPr lang="en-US" sz="1200" dirty="0">
                <a:solidFill>
                  <a:schemeClr val="tx1"/>
                </a:solidFill>
              </a:endParaRPr>
            </a:p>
          </p:txBody>
        </p:sp>
        <p:sp>
          <p:nvSpPr>
            <p:cNvPr id="8" name="Rectangle 7">
              <a:extLst>
                <a:ext uri="{FF2B5EF4-FFF2-40B4-BE49-F238E27FC236}">
                  <a16:creationId xmlns:a16="http://schemas.microsoft.com/office/drawing/2014/main" id="{0A8E4F2B-F3EA-4F81-8207-CD95559D2DBB}"/>
                </a:ext>
              </a:extLst>
            </p:cNvPr>
            <p:cNvSpPr/>
            <p:nvPr/>
          </p:nvSpPr>
          <p:spPr>
            <a:xfrm>
              <a:off x="3195336" y="1137319"/>
              <a:ext cx="2755091" cy="3751312"/>
            </a:xfrm>
            <a:prstGeom prst="rect">
              <a:avLst/>
            </a:prstGeom>
            <a:solidFill>
              <a:schemeClr val="bg1"/>
            </a:solidFill>
            <a:ln w="12700">
              <a:solidFill>
                <a:srgbClr val="FBA51A"/>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a:buFont typeface="Arial" panose="020B0604020202020204" pitchFamily="34" charset="0"/>
                <a:buChar char="•"/>
              </a:pPr>
              <a:r>
                <a:rPr lang="en-US" sz="1200" dirty="0">
                  <a:solidFill>
                    <a:schemeClr val="tx1"/>
                  </a:solidFill>
                </a:rPr>
                <a:t>S</a:t>
              </a: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endParaRPr lang="en-US" sz="10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400" dirty="0">
                  <a:solidFill>
                    <a:schemeClr val="tx1"/>
                  </a:solidFill>
                </a:rPr>
                <a:t>Business consolidations – less or non profitable businesses will have to transform</a:t>
              </a:r>
            </a:p>
            <a:p>
              <a:pPr marL="285750" indent="-285750">
                <a:buFont typeface="Arial" panose="020B0604020202020204" pitchFamily="34" charset="0"/>
                <a:buChar char="•"/>
              </a:pPr>
              <a:r>
                <a:rPr lang="en-US" sz="1400" dirty="0">
                  <a:solidFill>
                    <a:schemeClr val="tx1"/>
                  </a:solidFill>
                </a:rPr>
                <a:t>New business opportunities in cold chain, healthcare and e-commerce</a:t>
              </a:r>
            </a:p>
            <a:p>
              <a:pPr marL="285750" indent="-285750">
                <a:buFont typeface="Arial" panose="020B0604020202020204" pitchFamily="34" charset="0"/>
                <a:buChar char="•"/>
              </a:pPr>
              <a:r>
                <a:rPr lang="en-US" sz="1400" dirty="0">
                  <a:solidFill>
                    <a:schemeClr val="tx1"/>
                  </a:solidFill>
                </a:rPr>
                <a:t>Shift from services to goods (cannot travel)</a:t>
              </a:r>
            </a:p>
            <a:p>
              <a:pPr marL="285750" indent="-285750">
                <a:buFont typeface="Arial" panose="020B0604020202020204" pitchFamily="34" charset="0"/>
                <a:buChar char="•"/>
              </a:pPr>
              <a:r>
                <a:rPr lang="en-US" sz="1400" dirty="0">
                  <a:solidFill>
                    <a:schemeClr val="tx1"/>
                  </a:solidFill>
                </a:rPr>
                <a:t>Consumer behavioral changes causes rise in digital adoptions and new platforms</a:t>
              </a:r>
            </a:p>
            <a:p>
              <a:pPr marL="285750" indent="-285750">
                <a:buFont typeface="Arial" panose="020B0604020202020204" pitchFamily="34" charset="0"/>
                <a:buChar char="•"/>
              </a:pPr>
              <a:r>
                <a:rPr lang="en-US" sz="1400" dirty="0">
                  <a:solidFill>
                    <a:schemeClr val="tx1"/>
                  </a:solidFill>
                </a:rPr>
                <a:t>Data driven decisions</a:t>
              </a:r>
            </a:p>
            <a:p>
              <a:pPr marL="285750" indent="-285750">
                <a:buFont typeface="Arial" panose="020B0604020202020204" pitchFamily="34" charset="0"/>
                <a:buChar char="•"/>
              </a:pPr>
              <a:r>
                <a:rPr lang="en-US" sz="1400" dirty="0">
                  <a:solidFill>
                    <a:schemeClr val="tx1"/>
                  </a:solidFill>
                </a:rPr>
                <a:t>Unplanned disruptions in global supply chains due to covid shutdowns – disrupted cargo movements, more bottlenecks, slower flow, inventory buildup of essential goods, increase in freight rates, drop in air freight capacity</a:t>
              </a:r>
            </a:p>
            <a:p>
              <a:pPr marL="285750" indent="-285750">
                <a:buFont typeface="Arial" panose="020B0604020202020204" pitchFamily="34" charset="0"/>
                <a:buChar char="•"/>
              </a:pPr>
              <a:endParaRPr lang="en-SG" sz="1200" dirty="0">
                <a:solidFill>
                  <a:schemeClr val="tx1"/>
                </a:solidFill>
              </a:endParaRPr>
            </a:p>
          </p:txBody>
        </p:sp>
        <p:sp>
          <p:nvSpPr>
            <p:cNvPr id="10" name="Rectangle 9">
              <a:extLst>
                <a:ext uri="{FF2B5EF4-FFF2-40B4-BE49-F238E27FC236}">
                  <a16:creationId xmlns:a16="http://schemas.microsoft.com/office/drawing/2014/main" id="{7542C24D-3BAC-4824-A3E3-2096C5C01309}"/>
                </a:ext>
              </a:extLst>
            </p:cNvPr>
            <p:cNvSpPr/>
            <p:nvPr/>
          </p:nvSpPr>
          <p:spPr>
            <a:xfrm>
              <a:off x="6063789" y="1228812"/>
              <a:ext cx="2755091" cy="504000"/>
            </a:xfrm>
            <a:prstGeom prst="rect">
              <a:avLst/>
            </a:prstGeom>
            <a:solidFill>
              <a:srgbClr val="852265"/>
            </a:solidFill>
            <a:ln>
              <a:solidFill>
                <a:srgbClr val="852265"/>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SG" sz="1600" b="1" dirty="0"/>
                <a:t>Business as Usual But </a:t>
              </a:r>
              <a:r>
                <a:rPr lang="en-SG" sz="1600" b="1" u="sng" dirty="0"/>
                <a:t>BE EVER READY</a:t>
              </a:r>
              <a:endParaRPr lang="en-US" sz="1600" b="1" u="sng" dirty="0">
                <a:solidFill>
                  <a:schemeClr val="bg1"/>
                </a:solidFill>
              </a:endParaRPr>
            </a:p>
          </p:txBody>
        </p:sp>
        <p:sp>
          <p:nvSpPr>
            <p:cNvPr id="11" name="Rectangle 10">
              <a:extLst>
                <a:ext uri="{FF2B5EF4-FFF2-40B4-BE49-F238E27FC236}">
                  <a16:creationId xmlns:a16="http://schemas.microsoft.com/office/drawing/2014/main" id="{C37B73B4-5A5A-48C0-BC1B-0B37A021FA20}"/>
                </a:ext>
              </a:extLst>
            </p:cNvPr>
            <p:cNvSpPr/>
            <p:nvPr/>
          </p:nvSpPr>
          <p:spPr>
            <a:xfrm>
              <a:off x="3195336" y="1228812"/>
              <a:ext cx="2755091" cy="504000"/>
            </a:xfrm>
            <a:prstGeom prst="rect">
              <a:avLst/>
            </a:prstGeom>
            <a:solidFill>
              <a:srgbClr val="FBA51A"/>
            </a:solidFill>
            <a:ln>
              <a:solidFill>
                <a:srgbClr val="FBA51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600" b="1" dirty="0">
                  <a:solidFill>
                    <a:schemeClr val="tx1"/>
                  </a:solidFill>
                </a:rPr>
                <a:t>Global Trends and Transformations</a:t>
              </a:r>
            </a:p>
          </p:txBody>
        </p:sp>
      </p:grpSp>
    </p:spTree>
    <p:extLst>
      <p:ext uri="{BB962C8B-B14F-4D97-AF65-F5344CB8AC3E}">
        <p14:creationId xmlns:p14="http://schemas.microsoft.com/office/powerpoint/2010/main" val="26980444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5C13-7482-4F8B-AA62-BC7C8EBC99AB}"/>
              </a:ext>
            </a:extLst>
          </p:cNvPr>
          <p:cNvSpPr>
            <a:spLocks noGrp="1"/>
          </p:cNvSpPr>
          <p:nvPr>
            <p:ph type="title"/>
          </p:nvPr>
        </p:nvSpPr>
        <p:spPr/>
        <p:txBody>
          <a:bodyPr/>
          <a:lstStyle/>
          <a:p>
            <a:r>
              <a:rPr lang="en-SG" dirty="0"/>
              <a:t>What does it mean for SEA countries?</a:t>
            </a:r>
          </a:p>
        </p:txBody>
      </p:sp>
      <p:sp>
        <p:nvSpPr>
          <p:cNvPr id="3" name="Content Placeholder 2">
            <a:extLst>
              <a:ext uri="{FF2B5EF4-FFF2-40B4-BE49-F238E27FC236}">
                <a16:creationId xmlns:a16="http://schemas.microsoft.com/office/drawing/2014/main" id="{EBDC8795-CD6F-44BE-B02A-403413CF75CA}"/>
              </a:ext>
            </a:extLst>
          </p:cNvPr>
          <p:cNvSpPr>
            <a:spLocks noGrp="1"/>
          </p:cNvSpPr>
          <p:nvPr>
            <p:ph idx="1"/>
          </p:nvPr>
        </p:nvSpPr>
        <p:spPr>
          <a:xfrm>
            <a:off x="457200" y="727290"/>
            <a:ext cx="8229600" cy="3837089"/>
          </a:xfrm>
        </p:spPr>
        <p:txBody>
          <a:bodyPr>
            <a:noAutofit/>
          </a:bodyPr>
          <a:lstStyle/>
          <a:p>
            <a:pPr>
              <a:spcAft>
                <a:spcPts val="600"/>
              </a:spcAft>
            </a:pPr>
            <a:r>
              <a:rPr lang="en-SG" sz="2000" dirty="0"/>
              <a:t>Greater need for borderless arrangements</a:t>
            </a:r>
          </a:p>
          <a:p>
            <a:pPr>
              <a:spcAft>
                <a:spcPts val="600"/>
              </a:spcAft>
            </a:pPr>
            <a:r>
              <a:rPr lang="en-SG" sz="2000" dirty="0"/>
              <a:t>Manufacturers are re-strategizing and relocating (e.g. more Chinese manufacturers are moving into Vietnam)</a:t>
            </a:r>
          </a:p>
          <a:p>
            <a:pPr>
              <a:spcAft>
                <a:spcPts val="600"/>
              </a:spcAft>
            </a:pPr>
            <a:r>
              <a:rPr lang="en-SG" sz="2000" dirty="0"/>
              <a:t>Transform logistics practices – leverage digitalisation and less labour intensive</a:t>
            </a:r>
          </a:p>
          <a:p>
            <a:pPr>
              <a:spcAft>
                <a:spcPts val="600"/>
              </a:spcAft>
            </a:pPr>
            <a:r>
              <a:rPr lang="en-SG" sz="2000" dirty="0"/>
              <a:t>Sustainability will be a game-changer as governments and global shippers/businesses prioritise this as a top agenda. Companies will need to stay ahead of the game and provide greener logistics solutions in the future.</a:t>
            </a:r>
          </a:p>
        </p:txBody>
      </p:sp>
    </p:spTree>
    <p:extLst>
      <p:ext uri="{BB962C8B-B14F-4D97-AF65-F5344CB8AC3E}">
        <p14:creationId xmlns:p14="http://schemas.microsoft.com/office/powerpoint/2010/main" val="17675836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5017" y="965200"/>
            <a:ext cx="8793864" cy="1936119"/>
            <a:chOff x="326883" y="1137319"/>
            <a:chExt cx="8491997" cy="1764000"/>
          </a:xfrm>
        </p:grpSpPr>
        <p:sp>
          <p:nvSpPr>
            <p:cNvPr id="5" name="Rectangle 4"/>
            <p:cNvSpPr/>
            <p:nvPr/>
          </p:nvSpPr>
          <p:spPr>
            <a:xfrm>
              <a:off x="6063789" y="1137319"/>
              <a:ext cx="2755091" cy="1764000"/>
            </a:xfrm>
            <a:prstGeom prst="rect">
              <a:avLst/>
            </a:prstGeom>
            <a:solidFill>
              <a:schemeClr val="bg1"/>
            </a:solidFill>
            <a:ln w="12700">
              <a:solidFill>
                <a:srgbClr val="852265"/>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endParaRPr lang="en-US" sz="1000" dirty="0">
                <a:solidFill>
                  <a:schemeClr val="tx1"/>
                </a:solidFill>
              </a:endParaRP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endParaRPr lang="en-US" sz="1200" dirty="0">
                <a:solidFill>
                  <a:schemeClr val="tx1"/>
                </a:solidFill>
              </a:endParaRPr>
            </a:p>
            <a:p>
              <a:pPr marL="171450" indent="-171450">
                <a:buFont typeface="Arial" panose="020B0604020202020204" pitchFamily="34" charset="0"/>
                <a:buChar char="•"/>
              </a:pPr>
              <a:r>
                <a:rPr lang="en-US" sz="1200" dirty="0">
                  <a:solidFill>
                    <a:schemeClr val="tx1"/>
                  </a:solidFill>
                </a:rPr>
                <a:t>Robots</a:t>
              </a:r>
            </a:p>
            <a:p>
              <a:pPr marL="171450" indent="-171450">
                <a:buFont typeface="Arial" panose="020B0604020202020204" pitchFamily="34" charset="0"/>
                <a:buChar char="•"/>
              </a:pPr>
              <a:r>
                <a:rPr lang="en-US" sz="1200" dirty="0">
                  <a:solidFill>
                    <a:schemeClr val="tx1"/>
                  </a:solidFill>
                </a:rPr>
                <a:t>ASRS</a:t>
              </a:r>
            </a:p>
            <a:p>
              <a:pPr marL="171450" indent="-171450">
                <a:buFont typeface="Arial" panose="020B0604020202020204" pitchFamily="34" charset="0"/>
                <a:buChar char="•"/>
              </a:pPr>
              <a:r>
                <a:rPr lang="en-US" sz="1200" dirty="0">
                  <a:solidFill>
                    <a:schemeClr val="tx1"/>
                  </a:solidFill>
                </a:rPr>
                <a:t>Internet of Things </a:t>
              </a:r>
            </a:p>
            <a:p>
              <a:pPr marL="171450" indent="-171450">
                <a:buFont typeface="Arial" panose="020B0604020202020204" pitchFamily="34" charset="0"/>
                <a:buChar char="•"/>
              </a:pPr>
              <a:r>
                <a:rPr lang="en-US" sz="1200" dirty="0">
                  <a:solidFill>
                    <a:schemeClr val="tx1"/>
                  </a:solidFill>
                </a:rPr>
                <a:t>Data Analytics</a:t>
              </a:r>
            </a:p>
          </p:txBody>
        </p:sp>
        <p:sp>
          <p:nvSpPr>
            <p:cNvPr id="7" name="Rectangle 6"/>
            <p:cNvSpPr/>
            <p:nvPr/>
          </p:nvSpPr>
          <p:spPr>
            <a:xfrm>
              <a:off x="3195336" y="1137319"/>
              <a:ext cx="2755091" cy="1764000"/>
            </a:xfrm>
            <a:prstGeom prst="rect">
              <a:avLst/>
            </a:prstGeom>
            <a:solidFill>
              <a:schemeClr val="bg1"/>
            </a:solidFill>
            <a:ln w="12700">
              <a:solidFill>
                <a:srgbClr val="FBA51A"/>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a:buFont typeface="Arial" panose="020B0604020202020204" pitchFamily="34" charset="0"/>
                <a:buChar char="•"/>
              </a:pPr>
              <a:r>
                <a:rPr lang="en-US" sz="1200" dirty="0">
                  <a:solidFill>
                    <a:schemeClr val="tx1"/>
                  </a:solidFill>
                </a:rPr>
                <a:t>S</a:t>
              </a: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endParaRPr lang="en-US" sz="10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Omni-Channel Retail</a:t>
              </a:r>
            </a:p>
            <a:p>
              <a:pPr marL="285750" indent="-285750">
                <a:buFont typeface="Arial" panose="020B0604020202020204" pitchFamily="34" charset="0"/>
                <a:buChar char="•"/>
              </a:pPr>
              <a:r>
                <a:rPr lang="en-US" sz="1200" dirty="0">
                  <a:solidFill>
                    <a:schemeClr val="tx1"/>
                  </a:solidFill>
                </a:rPr>
                <a:t>Sharing Economy</a:t>
              </a:r>
            </a:p>
            <a:p>
              <a:pPr marL="285750" indent="-285750">
                <a:buFont typeface="Arial" panose="020B0604020202020204" pitchFamily="34" charset="0"/>
                <a:buChar char="•"/>
              </a:pPr>
              <a:r>
                <a:rPr lang="en-US" sz="1200" dirty="0">
                  <a:solidFill>
                    <a:schemeClr val="tx1"/>
                  </a:solidFill>
                </a:rPr>
                <a:t>Digital Manufacturing</a:t>
              </a:r>
            </a:p>
            <a:p>
              <a:pPr marL="285750" indent="-285750">
                <a:buFont typeface="Arial" panose="020B0604020202020204" pitchFamily="34" charset="0"/>
                <a:buChar char="•"/>
              </a:pPr>
              <a:r>
                <a:rPr lang="en-US" sz="1200" dirty="0">
                  <a:solidFill>
                    <a:schemeClr val="tx1"/>
                  </a:solidFill>
                </a:rPr>
                <a:t>Additive Manufacturing</a:t>
              </a:r>
              <a:endParaRPr lang="en-SG" sz="1200" dirty="0">
                <a:solidFill>
                  <a:schemeClr val="tx1"/>
                </a:solidFill>
              </a:endParaRPr>
            </a:p>
          </p:txBody>
        </p:sp>
        <p:sp>
          <p:nvSpPr>
            <p:cNvPr id="8" name="Rectangle 7"/>
            <p:cNvSpPr/>
            <p:nvPr/>
          </p:nvSpPr>
          <p:spPr>
            <a:xfrm>
              <a:off x="326883" y="1137319"/>
              <a:ext cx="2755091" cy="1764000"/>
            </a:xfrm>
            <a:prstGeom prst="rect">
              <a:avLst/>
            </a:prstGeom>
            <a:solidFill>
              <a:schemeClr val="bg1"/>
            </a:solidFill>
            <a:ln w="12700">
              <a:solidFill>
                <a:srgbClr val="E0462A"/>
              </a:solidFill>
            </a:ln>
          </p:spPr>
          <p:style>
            <a:lnRef idx="1">
              <a:schemeClr val="accent1"/>
            </a:lnRef>
            <a:fillRef idx="3">
              <a:schemeClr val="accent1"/>
            </a:fillRef>
            <a:effectRef idx="2">
              <a:schemeClr val="accent1"/>
            </a:effectRef>
            <a:fontRef idx="minor">
              <a:schemeClr val="lt1"/>
            </a:fontRef>
          </p:style>
          <p:txBody>
            <a:bodyPr rtlCol="0" anchor="t" anchorCtr="0"/>
            <a:lstStyle/>
            <a:p>
              <a:endParaRPr lang="en-US" sz="1200" dirty="0">
                <a:solidFill>
                  <a:schemeClr val="tx1"/>
                </a:solidFill>
              </a:endParaRPr>
            </a:p>
            <a:p>
              <a:pPr marL="285750" indent="-285750">
                <a:buFont typeface="Arial" panose="020B0604020202020204" pitchFamily="34" charset="0"/>
                <a:buChar char="•"/>
              </a:pPr>
              <a:endParaRPr lang="en-SG" sz="1200" dirty="0">
                <a:solidFill>
                  <a:schemeClr val="tx1"/>
                </a:solidFill>
              </a:endParaRPr>
            </a:p>
            <a:p>
              <a:pPr marL="285750" indent="-285750">
                <a:buFont typeface="Arial" panose="020B0604020202020204" pitchFamily="34" charset="0"/>
                <a:buChar char="•"/>
              </a:pPr>
              <a:endParaRPr lang="en-SG" sz="10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endParaRPr lang="en-US" sz="1200" dirty="0">
                <a:solidFill>
                  <a:schemeClr val="tx1"/>
                </a:solidFill>
              </a:endParaRPr>
            </a:p>
            <a:p>
              <a:pPr marL="285750" indent="-285750">
                <a:buFont typeface="Arial" panose="020B0604020202020204" pitchFamily="34" charset="0"/>
                <a:buChar char="•"/>
              </a:pPr>
              <a:r>
                <a:rPr lang="en-US" sz="1200" dirty="0">
                  <a:solidFill>
                    <a:schemeClr val="tx1"/>
                  </a:solidFill>
                </a:rPr>
                <a:t>Growth of Asian Economy</a:t>
              </a:r>
            </a:p>
            <a:p>
              <a:pPr marL="285750" indent="-285750">
                <a:buFont typeface="Arial" panose="020B0604020202020204" pitchFamily="34" charset="0"/>
                <a:buChar char="•"/>
              </a:pPr>
              <a:r>
                <a:rPr lang="en-US" sz="1200" dirty="0">
                  <a:solidFill>
                    <a:schemeClr val="tx1"/>
                  </a:solidFill>
                </a:rPr>
                <a:t>Increased Manufacturing in ASEAN</a:t>
              </a:r>
            </a:p>
            <a:p>
              <a:pPr marL="285750" indent="-285750">
                <a:buFont typeface="Arial" panose="020B0604020202020204" pitchFamily="34" charset="0"/>
                <a:buChar char="•"/>
              </a:pPr>
              <a:r>
                <a:rPr lang="en-US" sz="1200" dirty="0">
                  <a:solidFill>
                    <a:schemeClr val="tx1"/>
                  </a:solidFill>
                </a:rPr>
                <a:t>New Trade Pacts Shifting Trade Flows</a:t>
              </a:r>
            </a:p>
            <a:p>
              <a:pPr marL="285750" indent="-285750">
                <a:buFont typeface="Arial" panose="020B0604020202020204" pitchFamily="34" charset="0"/>
                <a:buChar char="•"/>
              </a:pPr>
              <a:r>
                <a:rPr lang="en-US" sz="1200" dirty="0">
                  <a:solidFill>
                    <a:schemeClr val="tx1"/>
                  </a:solidFill>
                </a:rPr>
                <a:t>China’s Belt and Road Initiative (BRI)</a:t>
              </a:r>
              <a:endParaRPr lang="en-SG" sz="1200" dirty="0">
                <a:solidFill>
                  <a:schemeClr val="tx1"/>
                </a:solidFill>
              </a:endParaRPr>
            </a:p>
          </p:txBody>
        </p:sp>
        <p:sp>
          <p:nvSpPr>
            <p:cNvPr id="9" name="Rectangle 8"/>
            <p:cNvSpPr/>
            <p:nvPr/>
          </p:nvSpPr>
          <p:spPr>
            <a:xfrm>
              <a:off x="6063789" y="1228812"/>
              <a:ext cx="2755091" cy="504000"/>
            </a:xfrm>
            <a:prstGeom prst="rect">
              <a:avLst/>
            </a:prstGeom>
            <a:solidFill>
              <a:srgbClr val="852265"/>
            </a:solidFill>
            <a:ln>
              <a:solidFill>
                <a:srgbClr val="852265"/>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SG" sz="1400" b="1" dirty="0"/>
                <a:t>Advancements in Technology</a:t>
              </a:r>
              <a:endParaRPr lang="en-US" sz="1400" b="1" dirty="0">
                <a:solidFill>
                  <a:schemeClr val="bg1"/>
                </a:solidFill>
              </a:endParaRPr>
            </a:p>
          </p:txBody>
        </p:sp>
        <p:sp>
          <p:nvSpPr>
            <p:cNvPr id="10" name="Rectangle 9"/>
            <p:cNvSpPr/>
            <p:nvPr/>
          </p:nvSpPr>
          <p:spPr>
            <a:xfrm>
              <a:off x="3195336" y="1228812"/>
              <a:ext cx="2755091" cy="504000"/>
            </a:xfrm>
            <a:prstGeom prst="rect">
              <a:avLst/>
            </a:prstGeom>
            <a:solidFill>
              <a:srgbClr val="FBA51A"/>
            </a:solidFill>
            <a:ln>
              <a:solidFill>
                <a:srgbClr val="FBA51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400" b="1" dirty="0">
                  <a:solidFill>
                    <a:schemeClr val="tx1"/>
                  </a:solidFill>
                </a:rPr>
                <a:t>Emerging Business &amp; </a:t>
              </a:r>
            </a:p>
            <a:p>
              <a:pPr algn="ctr"/>
              <a:r>
                <a:rPr lang="en-US" sz="1400" b="1" dirty="0">
                  <a:solidFill>
                    <a:schemeClr val="tx1"/>
                  </a:solidFill>
                </a:rPr>
                <a:t>Manufacturing Trends</a:t>
              </a:r>
            </a:p>
          </p:txBody>
        </p:sp>
        <p:sp>
          <p:nvSpPr>
            <p:cNvPr id="11" name="Rectangle 10"/>
            <p:cNvSpPr/>
            <p:nvPr/>
          </p:nvSpPr>
          <p:spPr>
            <a:xfrm>
              <a:off x="326883" y="1228812"/>
              <a:ext cx="2755091" cy="504000"/>
            </a:xfrm>
            <a:prstGeom prst="rect">
              <a:avLst/>
            </a:prstGeom>
            <a:solidFill>
              <a:srgbClr val="E0462A"/>
            </a:solidFill>
            <a:ln>
              <a:solidFill>
                <a:srgbClr val="E0462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400" b="1" dirty="0">
                  <a:solidFill>
                    <a:schemeClr val="bg1"/>
                  </a:solidFill>
                </a:rPr>
                <a:t>Rise of Asia &amp; ASEAN</a:t>
              </a:r>
            </a:p>
          </p:txBody>
        </p:sp>
      </p:grpSp>
      <p:sp>
        <p:nvSpPr>
          <p:cNvPr id="12" name="Rectangle 11"/>
          <p:cNvSpPr/>
          <p:nvPr/>
        </p:nvSpPr>
        <p:spPr>
          <a:xfrm>
            <a:off x="165017" y="3113266"/>
            <a:ext cx="8793864" cy="1294142"/>
          </a:xfrm>
          <a:prstGeom prst="rect">
            <a:avLst/>
          </a:prstGeom>
          <a:solidFill>
            <a:schemeClr val="bg1"/>
          </a:solidFill>
          <a:ln w="12700">
            <a:solidFill>
              <a:srgbClr val="033F4A"/>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SG" sz="1400" b="1" dirty="0">
              <a:solidFill>
                <a:schemeClr val="tx1"/>
              </a:solidFill>
            </a:endParaRPr>
          </a:p>
        </p:txBody>
      </p:sp>
      <p:sp>
        <p:nvSpPr>
          <p:cNvPr id="13" name="Rectangle 12"/>
          <p:cNvSpPr/>
          <p:nvPr/>
        </p:nvSpPr>
        <p:spPr>
          <a:xfrm>
            <a:off x="165017" y="3212159"/>
            <a:ext cx="8793864" cy="33589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SG" sz="1400" b="1" dirty="0">
                <a:solidFill>
                  <a:schemeClr val="bg1"/>
                </a:solidFill>
              </a:rPr>
              <a:t>Growth Opportunities for Logistics</a:t>
            </a:r>
          </a:p>
        </p:txBody>
      </p:sp>
      <p:cxnSp>
        <p:nvCxnSpPr>
          <p:cNvPr id="21" name="Straight Connector 20"/>
          <p:cNvCxnSpPr/>
          <p:nvPr/>
        </p:nvCxnSpPr>
        <p:spPr>
          <a:xfrm>
            <a:off x="2043328" y="3671856"/>
            <a:ext cx="1" cy="576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37317" y="3671856"/>
            <a:ext cx="1" cy="576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33000" y="3671856"/>
            <a:ext cx="1" cy="576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7112326" y="3671856"/>
            <a:ext cx="1" cy="576000"/>
          </a:xfrm>
          <a:prstGeom prst="line">
            <a:avLst/>
          </a:prstGeom>
          <a:ln w="28575">
            <a:solidFill>
              <a:schemeClr val="bg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48763" y="3711569"/>
            <a:ext cx="1677632" cy="523220"/>
          </a:xfrm>
          <a:prstGeom prst="rect">
            <a:avLst/>
          </a:prstGeom>
          <a:noFill/>
        </p:spPr>
        <p:txBody>
          <a:bodyPr wrap="square" rtlCol="0">
            <a:spAutoFit/>
          </a:bodyPr>
          <a:lstStyle/>
          <a:p>
            <a:pPr algn="ctr"/>
            <a:r>
              <a:rPr lang="en-US" sz="1400" dirty="0"/>
              <a:t>Increased Freight Transportation</a:t>
            </a:r>
            <a:endParaRPr lang="en-SG" sz="1400" dirty="0"/>
          </a:p>
        </p:txBody>
      </p:sp>
      <p:sp>
        <p:nvSpPr>
          <p:cNvPr id="25" name="TextBox 24"/>
          <p:cNvSpPr txBox="1"/>
          <p:nvPr/>
        </p:nvSpPr>
        <p:spPr>
          <a:xfrm>
            <a:off x="2068711" y="3718782"/>
            <a:ext cx="1677632" cy="523220"/>
          </a:xfrm>
          <a:prstGeom prst="rect">
            <a:avLst/>
          </a:prstGeom>
          <a:noFill/>
        </p:spPr>
        <p:txBody>
          <a:bodyPr wrap="square" rtlCol="0">
            <a:spAutoFit/>
          </a:bodyPr>
          <a:lstStyle/>
          <a:p>
            <a:pPr algn="ctr"/>
            <a:r>
              <a:rPr lang="en-US" sz="1400" dirty="0"/>
              <a:t>Enhanced Productivity</a:t>
            </a:r>
            <a:endParaRPr lang="en-SG" sz="1400" dirty="0"/>
          </a:p>
        </p:txBody>
      </p:sp>
      <p:sp>
        <p:nvSpPr>
          <p:cNvPr id="26" name="TextBox 25"/>
          <p:cNvSpPr txBox="1"/>
          <p:nvPr/>
        </p:nvSpPr>
        <p:spPr>
          <a:xfrm>
            <a:off x="3744397" y="3718782"/>
            <a:ext cx="1677632" cy="523220"/>
          </a:xfrm>
          <a:prstGeom prst="rect">
            <a:avLst/>
          </a:prstGeom>
          <a:noFill/>
        </p:spPr>
        <p:txBody>
          <a:bodyPr wrap="square" rtlCol="0">
            <a:spAutoFit/>
          </a:bodyPr>
          <a:lstStyle/>
          <a:p>
            <a:pPr algn="ctr"/>
            <a:r>
              <a:rPr lang="en-US" sz="1400" dirty="0"/>
              <a:t>New</a:t>
            </a:r>
          </a:p>
          <a:p>
            <a:pPr algn="ctr"/>
            <a:r>
              <a:rPr lang="en-US" sz="1400" dirty="0"/>
              <a:t>Capabilities</a:t>
            </a:r>
            <a:endParaRPr lang="en-SG" sz="1400" dirty="0"/>
          </a:p>
        </p:txBody>
      </p:sp>
      <p:sp>
        <p:nvSpPr>
          <p:cNvPr id="27" name="TextBox 26"/>
          <p:cNvSpPr txBox="1"/>
          <p:nvPr/>
        </p:nvSpPr>
        <p:spPr>
          <a:xfrm>
            <a:off x="5420083" y="3718782"/>
            <a:ext cx="1677632" cy="523220"/>
          </a:xfrm>
          <a:prstGeom prst="rect">
            <a:avLst/>
          </a:prstGeom>
          <a:noFill/>
        </p:spPr>
        <p:txBody>
          <a:bodyPr wrap="square" rtlCol="0">
            <a:spAutoFit/>
          </a:bodyPr>
          <a:lstStyle/>
          <a:p>
            <a:pPr algn="ctr"/>
            <a:r>
              <a:rPr lang="en-US" sz="1400" dirty="0"/>
              <a:t>Regional</a:t>
            </a:r>
          </a:p>
          <a:p>
            <a:pPr algn="ctr"/>
            <a:r>
              <a:rPr lang="en-US" sz="1400" dirty="0"/>
              <a:t>Expansions</a:t>
            </a:r>
            <a:endParaRPr lang="en-SG" sz="1400" dirty="0"/>
          </a:p>
        </p:txBody>
      </p:sp>
      <p:sp>
        <p:nvSpPr>
          <p:cNvPr id="28" name="TextBox 27"/>
          <p:cNvSpPr txBox="1"/>
          <p:nvPr/>
        </p:nvSpPr>
        <p:spPr>
          <a:xfrm>
            <a:off x="7154519" y="3718782"/>
            <a:ext cx="1677632" cy="523220"/>
          </a:xfrm>
          <a:prstGeom prst="rect">
            <a:avLst/>
          </a:prstGeom>
          <a:noFill/>
        </p:spPr>
        <p:txBody>
          <a:bodyPr wrap="square" rtlCol="0">
            <a:spAutoFit/>
          </a:bodyPr>
          <a:lstStyle/>
          <a:p>
            <a:pPr algn="ctr"/>
            <a:r>
              <a:rPr lang="en-US" sz="1400" dirty="0"/>
              <a:t>Deepened Collaborations</a:t>
            </a:r>
            <a:endParaRPr lang="en-SG" sz="1400" dirty="0"/>
          </a:p>
        </p:txBody>
      </p:sp>
      <p:sp>
        <p:nvSpPr>
          <p:cNvPr id="29" name="Title 1"/>
          <p:cNvSpPr>
            <a:spLocks noGrp="1"/>
          </p:cNvSpPr>
          <p:nvPr>
            <p:ph type="title"/>
          </p:nvPr>
        </p:nvSpPr>
        <p:spPr>
          <a:xfrm>
            <a:off x="453960" y="1702"/>
            <a:ext cx="8229600" cy="663324"/>
          </a:xfrm>
        </p:spPr>
        <p:txBody>
          <a:bodyPr>
            <a:normAutofit/>
          </a:bodyPr>
          <a:lstStyle/>
          <a:p>
            <a:r>
              <a:rPr lang="en-SG" dirty="0"/>
              <a:t>The Changing Landscape</a:t>
            </a:r>
          </a:p>
        </p:txBody>
      </p:sp>
    </p:spTree>
    <p:extLst>
      <p:ext uri="{BB962C8B-B14F-4D97-AF65-F5344CB8AC3E}">
        <p14:creationId xmlns:p14="http://schemas.microsoft.com/office/powerpoint/2010/main" val="28084809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SG" dirty="0"/>
              <a:t>Logistics Industry Transformation Map (ITM)</a:t>
            </a:r>
          </a:p>
        </p:txBody>
      </p:sp>
      <p:sp>
        <p:nvSpPr>
          <p:cNvPr id="3" name="Rectangle 2"/>
          <p:cNvSpPr/>
          <p:nvPr/>
        </p:nvSpPr>
        <p:spPr>
          <a:xfrm>
            <a:off x="0" y="4512648"/>
            <a:ext cx="9144000" cy="358603"/>
          </a:xfrm>
          <a:prstGeom prst="rect">
            <a:avLst/>
          </a:prstGeom>
          <a:solidFill>
            <a:schemeClr val="bg1"/>
          </a:solidFill>
          <a:ln w="12700">
            <a:solidFill>
              <a:srgbClr val="033F4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SG" sz="1400" b="1" dirty="0">
                <a:solidFill>
                  <a:schemeClr val="tx1"/>
                </a:solidFill>
              </a:rPr>
              <a:t>Key Enablers: </a:t>
            </a:r>
            <a:r>
              <a:rPr lang="en-SG" sz="1400" dirty="0">
                <a:solidFill>
                  <a:schemeClr val="tx1"/>
                </a:solidFill>
              </a:rPr>
              <a:t> Strengthen Trade Associations and Chambers to support transformation of SMEs</a:t>
            </a:r>
            <a:endParaRPr lang="en-SG" sz="1400" b="1" dirty="0">
              <a:solidFill>
                <a:schemeClr val="tx1"/>
              </a:solidFill>
            </a:endParaRPr>
          </a:p>
        </p:txBody>
      </p:sp>
      <p:sp>
        <p:nvSpPr>
          <p:cNvPr id="24" name="Rectangle 23"/>
          <p:cNvSpPr/>
          <p:nvPr/>
        </p:nvSpPr>
        <p:spPr>
          <a:xfrm>
            <a:off x="-9579" y="638012"/>
            <a:ext cx="9144001" cy="354638"/>
          </a:xfrm>
          <a:prstGeom prst="rect">
            <a:avLst/>
          </a:prstGeom>
          <a:solidFill>
            <a:srgbClr val="033F4A"/>
          </a:solidFill>
          <a:ln>
            <a:solidFill>
              <a:srgbClr val="033F4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SG" sz="1300" b="1" dirty="0"/>
              <a:t>Singapore as a Globally Leading Logistics Hub underpinned by Operations Excellence, Innovation and a Strong Singaporean Core</a:t>
            </a:r>
            <a:endParaRPr lang="en-US" sz="1300" b="1" dirty="0">
              <a:solidFill>
                <a:schemeClr val="bg1"/>
              </a:solidFill>
            </a:endParaRPr>
          </a:p>
        </p:txBody>
      </p:sp>
      <p:sp>
        <p:nvSpPr>
          <p:cNvPr id="9" name="Rectangle 8"/>
          <p:cNvSpPr/>
          <p:nvPr/>
        </p:nvSpPr>
        <p:spPr>
          <a:xfrm>
            <a:off x="4595713" y="1045826"/>
            <a:ext cx="2167164" cy="3413249"/>
          </a:xfrm>
          <a:prstGeom prst="rect">
            <a:avLst/>
          </a:prstGeom>
          <a:solidFill>
            <a:schemeClr val="bg1"/>
          </a:solidFill>
          <a:ln w="12700">
            <a:solidFill>
              <a:srgbClr val="852265"/>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171450" indent="-171450">
              <a:buFont typeface="Arial" panose="020B0604020202020204" pitchFamily="34" charset="0"/>
              <a:buChar char="•"/>
            </a:pPr>
            <a:endParaRPr lang="en-SG" sz="1200" dirty="0">
              <a:solidFill>
                <a:schemeClr val="tx1"/>
              </a:solidFill>
            </a:endParaRPr>
          </a:p>
          <a:p>
            <a:pPr marL="171450" indent="-171450">
              <a:buFont typeface="Arial" panose="020B0604020202020204" pitchFamily="34" charset="0"/>
              <a:buChar char="•"/>
            </a:pPr>
            <a:endParaRPr lang="en-SG" sz="1200" dirty="0">
              <a:solidFill>
                <a:schemeClr val="tx1"/>
              </a:solidFill>
            </a:endParaRPr>
          </a:p>
          <a:p>
            <a:pPr marL="171450" indent="-171450">
              <a:buFont typeface="Arial" panose="020B0604020202020204" pitchFamily="34" charset="0"/>
              <a:buChar char="•"/>
            </a:pPr>
            <a:endParaRPr lang="en-SG" sz="1200" dirty="0">
              <a:solidFill>
                <a:schemeClr val="tx1"/>
              </a:solidFill>
            </a:endParaRPr>
          </a:p>
          <a:p>
            <a:pPr marL="171450" indent="-171450">
              <a:buFont typeface="Arial" panose="020B0604020202020204" pitchFamily="34" charset="0"/>
              <a:buChar char="•"/>
            </a:pPr>
            <a:r>
              <a:rPr lang="en-SG" sz="1200" dirty="0">
                <a:solidFill>
                  <a:schemeClr val="tx1"/>
                </a:solidFill>
              </a:rPr>
              <a:t>Enhance talent development and career planning in SMEs</a:t>
            </a:r>
          </a:p>
          <a:p>
            <a:pPr marL="171450" indent="-171450">
              <a:buFont typeface="Arial" panose="020B0604020202020204" pitchFamily="34" charset="0"/>
              <a:buChar char="•"/>
            </a:pPr>
            <a:endParaRPr lang="en-SG" sz="800" dirty="0">
              <a:solidFill>
                <a:schemeClr val="tx1"/>
              </a:solidFill>
            </a:endParaRPr>
          </a:p>
          <a:p>
            <a:pPr marL="171450" indent="-171450">
              <a:buFont typeface="Arial" panose="020B0604020202020204" pitchFamily="34" charset="0"/>
              <a:buChar char="•"/>
            </a:pPr>
            <a:r>
              <a:rPr lang="en-SG" sz="1200" dirty="0">
                <a:solidFill>
                  <a:schemeClr val="tx1"/>
                </a:solidFill>
              </a:rPr>
              <a:t>Professionalise the logistics workforce</a:t>
            </a:r>
          </a:p>
          <a:p>
            <a:pPr marL="171450" indent="-171450">
              <a:buFont typeface="Arial" panose="020B0604020202020204" pitchFamily="34" charset="0"/>
              <a:buChar char="•"/>
            </a:pPr>
            <a:endParaRPr lang="en-SG" sz="800" dirty="0">
              <a:solidFill>
                <a:schemeClr val="tx1"/>
              </a:solidFill>
            </a:endParaRPr>
          </a:p>
          <a:p>
            <a:pPr marL="171450" indent="-171450">
              <a:buFont typeface="Arial" panose="020B0604020202020204" pitchFamily="34" charset="0"/>
              <a:buChar char="•"/>
            </a:pPr>
            <a:r>
              <a:rPr lang="en-SG" sz="1200" dirty="0">
                <a:solidFill>
                  <a:schemeClr val="tx1"/>
                </a:solidFill>
              </a:rPr>
              <a:t>Uplift image of the logistics industry</a:t>
            </a:r>
            <a:endParaRPr lang="en-US" sz="1200" dirty="0">
              <a:solidFill>
                <a:schemeClr val="tx1"/>
              </a:solidFill>
            </a:endParaRPr>
          </a:p>
        </p:txBody>
      </p:sp>
      <p:sp>
        <p:nvSpPr>
          <p:cNvPr id="8" name="Rectangle 7"/>
          <p:cNvSpPr/>
          <p:nvPr/>
        </p:nvSpPr>
        <p:spPr>
          <a:xfrm>
            <a:off x="2339378" y="1045826"/>
            <a:ext cx="2167164" cy="3413249"/>
          </a:xfrm>
          <a:prstGeom prst="rect">
            <a:avLst/>
          </a:prstGeom>
          <a:solidFill>
            <a:schemeClr val="bg1"/>
          </a:solidFill>
          <a:ln w="12700">
            <a:solidFill>
              <a:srgbClr val="FBA51A"/>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285750" indent="-285750">
              <a:buFont typeface="Arial" panose="020B0604020202020204" pitchFamily="34" charset="0"/>
              <a:buChar char="•"/>
            </a:pPr>
            <a:endParaRPr lang="en-US" sz="1200" dirty="0">
              <a:solidFill>
                <a:schemeClr val="tx1"/>
              </a:solidFill>
            </a:endParaRPr>
          </a:p>
          <a:p>
            <a:pPr marL="173038" indent="-173038">
              <a:buFont typeface="Arial" panose="020B0604020202020204" pitchFamily="34" charset="0"/>
              <a:buChar char="•"/>
            </a:pPr>
            <a:endParaRPr lang="en-US" sz="1200" dirty="0">
              <a:solidFill>
                <a:schemeClr val="tx1"/>
              </a:solidFill>
            </a:endParaRPr>
          </a:p>
          <a:p>
            <a:pPr marL="173038" indent="-173038">
              <a:buFont typeface="Arial" panose="020B0604020202020204" pitchFamily="34" charset="0"/>
              <a:buChar char="•"/>
            </a:pPr>
            <a:endParaRPr lang="en-SG" sz="1200" dirty="0">
              <a:solidFill>
                <a:schemeClr val="tx1"/>
              </a:solidFill>
            </a:endParaRPr>
          </a:p>
          <a:p>
            <a:pPr marL="173038" indent="-173038">
              <a:buFont typeface="Arial" panose="020B0604020202020204" pitchFamily="34" charset="0"/>
              <a:buChar char="•"/>
            </a:pPr>
            <a:r>
              <a:rPr lang="en-SG" sz="1200" dirty="0">
                <a:solidFill>
                  <a:schemeClr val="tx1"/>
                </a:solidFill>
              </a:rPr>
              <a:t>Drive adoption of technology and Best-In-Class practices</a:t>
            </a:r>
          </a:p>
          <a:p>
            <a:pPr marL="173038" indent="-173038">
              <a:buFont typeface="Arial" panose="020B0604020202020204" pitchFamily="34" charset="0"/>
              <a:buChar char="•"/>
            </a:pPr>
            <a:endParaRPr lang="en-SG" sz="800" dirty="0">
              <a:solidFill>
                <a:schemeClr val="tx1"/>
              </a:solidFill>
            </a:endParaRPr>
          </a:p>
          <a:p>
            <a:pPr marL="173038" indent="-173038">
              <a:buFont typeface="Arial" panose="020B0604020202020204" pitchFamily="34" charset="0"/>
              <a:buChar char="•"/>
            </a:pPr>
            <a:r>
              <a:rPr lang="en-SG" sz="1200" dirty="0">
                <a:solidFill>
                  <a:schemeClr val="tx1"/>
                </a:solidFill>
              </a:rPr>
              <a:t>Steer high growth enterprises’ resources towards specialised sectors</a:t>
            </a:r>
          </a:p>
          <a:p>
            <a:pPr marL="173038" indent="-173038">
              <a:buFont typeface="Arial" panose="020B0604020202020204" pitchFamily="34" charset="0"/>
              <a:buChar char="•"/>
            </a:pPr>
            <a:endParaRPr lang="en-SG" sz="800" dirty="0">
              <a:solidFill>
                <a:schemeClr val="tx1"/>
              </a:solidFill>
            </a:endParaRPr>
          </a:p>
          <a:p>
            <a:pPr marL="173038" indent="-173038">
              <a:buFont typeface="Arial" panose="020B0604020202020204" pitchFamily="34" charset="0"/>
              <a:buChar char="•"/>
            </a:pPr>
            <a:r>
              <a:rPr lang="en-SG" sz="1200" dirty="0">
                <a:solidFill>
                  <a:schemeClr val="tx1"/>
                </a:solidFill>
              </a:rPr>
              <a:t>Optimise assets utilisation amongst industry</a:t>
            </a:r>
          </a:p>
          <a:p>
            <a:pPr marL="173038" indent="-173038">
              <a:buFont typeface="Arial" panose="020B0604020202020204" pitchFamily="34" charset="0"/>
              <a:buChar char="•"/>
            </a:pPr>
            <a:endParaRPr lang="en-SG" sz="800" dirty="0">
              <a:solidFill>
                <a:schemeClr val="tx1"/>
              </a:solidFill>
            </a:endParaRPr>
          </a:p>
          <a:p>
            <a:pPr marL="173038" indent="-173038">
              <a:buFont typeface="Arial" panose="020B0604020202020204" pitchFamily="34" charset="0"/>
              <a:buChar char="•"/>
            </a:pPr>
            <a:r>
              <a:rPr lang="en-SG" sz="1200" dirty="0">
                <a:solidFill>
                  <a:schemeClr val="tx1"/>
                </a:solidFill>
              </a:rPr>
              <a:t>Cluster activities within value chain to deploy system-level technologies</a:t>
            </a:r>
          </a:p>
          <a:p>
            <a:pPr marL="173038" indent="-173038">
              <a:buFont typeface="Arial" panose="020B0604020202020204" pitchFamily="34" charset="0"/>
              <a:buChar char="•"/>
            </a:pPr>
            <a:endParaRPr lang="en-SG" sz="800" dirty="0">
              <a:solidFill>
                <a:schemeClr val="tx1"/>
              </a:solidFill>
            </a:endParaRPr>
          </a:p>
          <a:p>
            <a:pPr marL="173038" indent="-173038">
              <a:buFont typeface="Arial" panose="020B0604020202020204" pitchFamily="34" charset="0"/>
              <a:buChar char="•"/>
            </a:pPr>
            <a:r>
              <a:rPr lang="en-SG" sz="1200" dirty="0">
                <a:solidFill>
                  <a:schemeClr val="tx1"/>
                </a:solidFill>
              </a:rPr>
              <a:t>Improve domestic logistics productivity</a:t>
            </a:r>
          </a:p>
          <a:p>
            <a:pPr marL="285750" indent="-285750">
              <a:buFont typeface="Arial" panose="020B0604020202020204" pitchFamily="34" charset="0"/>
              <a:buChar char="•"/>
            </a:pPr>
            <a:endParaRPr lang="en-SG" sz="1200" dirty="0">
              <a:solidFill>
                <a:schemeClr val="tx1"/>
              </a:solidFill>
            </a:endParaRPr>
          </a:p>
        </p:txBody>
      </p:sp>
      <p:sp>
        <p:nvSpPr>
          <p:cNvPr id="7" name="Rectangle 6"/>
          <p:cNvSpPr/>
          <p:nvPr/>
        </p:nvSpPr>
        <p:spPr>
          <a:xfrm>
            <a:off x="83043" y="1045826"/>
            <a:ext cx="2167164" cy="3413249"/>
          </a:xfrm>
          <a:prstGeom prst="rect">
            <a:avLst/>
          </a:prstGeom>
          <a:solidFill>
            <a:schemeClr val="bg1"/>
          </a:solidFill>
          <a:ln w="12700">
            <a:solidFill>
              <a:srgbClr val="E0462A"/>
            </a:solidFill>
          </a:ln>
        </p:spPr>
        <p:style>
          <a:lnRef idx="1">
            <a:schemeClr val="accent1"/>
          </a:lnRef>
          <a:fillRef idx="3">
            <a:schemeClr val="accent1"/>
          </a:fillRef>
          <a:effectRef idx="2">
            <a:schemeClr val="accent1"/>
          </a:effectRef>
          <a:fontRef idx="minor">
            <a:schemeClr val="lt1"/>
          </a:fontRef>
        </p:style>
        <p:txBody>
          <a:bodyPr rtlCol="0" anchor="t" anchorCtr="0"/>
          <a:lstStyle/>
          <a:p>
            <a:endParaRPr lang="en-SG" sz="1200" dirty="0">
              <a:solidFill>
                <a:schemeClr val="tx1"/>
              </a:solidFill>
            </a:endParaRPr>
          </a:p>
          <a:p>
            <a:endParaRPr lang="en-SG" sz="1200" dirty="0">
              <a:solidFill>
                <a:schemeClr val="tx1"/>
              </a:solidFill>
            </a:endParaRPr>
          </a:p>
          <a:p>
            <a:endParaRPr lang="en-SG" sz="1200" dirty="0">
              <a:solidFill>
                <a:schemeClr val="tx1"/>
              </a:solidFill>
            </a:endParaRPr>
          </a:p>
          <a:p>
            <a:pPr marL="285750" indent="-285750">
              <a:buFont typeface="Arial" panose="020B0604020202020204" pitchFamily="34" charset="0"/>
              <a:buChar char="•"/>
            </a:pPr>
            <a:r>
              <a:rPr lang="en-SG" sz="1200" dirty="0">
                <a:solidFill>
                  <a:schemeClr val="tx1"/>
                </a:solidFill>
              </a:rPr>
              <a:t>Develop new capabilities to tap on emerging business opportunities</a:t>
            </a:r>
          </a:p>
          <a:p>
            <a:pPr marL="285750" indent="-285750">
              <a:buFont typeface="Arial" panose="020B0604020202020204" pitchFamily="34" charset="0"/>
              <a:buChar char="•"/>
            </a:pPr>
            <a:endParaRPr lang="en-SG" sz="800" dirty="0">
              <a:solidFill>
                <a:schemeClr val="tx1"/>
              </a:solidFill>
            </a:endParaRPr>
          </a:p>
          <a:p>
            <a:pPr marL="285750" indent="-285750">
              <a:buFont typeface="Arial" panose="020B0604020202020204" pitchFamily="34" charset="0"/>
              <a:buChar char="•"/>
            </a:pPr>
            <a:r>
              <a:rPr lang="en-SG" sz="1200" dirty="0">
                <a:solidFill>
                  <a:schemeClr val="tx1"/>
                </a:solidFill>
              </a:rPr>
              <a:t>Support Small and Medium Enterprises (SMEs) in tapping on innovation</a:t>
            </a:r>
          </a:p>
        </p:txBody>
      </p:sp>
      <p:sp>
        <p:nvSpPr>
          <p:cNvPr id="10" name="Rectangle 9"/>
          <p:cNvSpPr/>
          <p:nvPr/>
        </p:nvSpPr>
        <p:spPr>
          <a:xfrm>
            <a:off x="6865033" y="1045826"/>
            <a:ext cx="2167164" cy="3413249"/>
          </a:xfrm>
          <a:prstGeom prst="rect">
            <a:avLst/>
          </a:prstGeom>
          <a:solidFill>
            <a:schemeClr val="bg1"/>
          </a:solidFill>
          <a:ln w="12700">
            <a:solidFill>
              <a:srgbClr val="1F7378"/>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171450" indent="-171450">
              <a:buFont typeface="Arial" panose="020B0604020202020204" pitchFamily="34" charset="0"/>
              <a:buChar char="•"/>
            </a:pPr>
            <a:endParaRPr lang="en-SG" sz="1200" dirty="0">
              <a:solidFill>
                <a:schemeClr val="tx1"/>
              </a:solidFill>
            </a:endParaRPr>
          </a:p>
          <a:p>
            <a:pPr marL="171450" indent="-171450">
              <a:buFont typeface="Arial" panose="020B0604020202020204" pitchFamily="34" charset="0"/>
              <a:buChar char="•"/>
            </a:pPr>
            <a:endParaRPr lang="en-SG" sz="1200" dirty="0">
              <a:solidFill>
                <a:schemeClr val="tx1"/>
              </a:solidFill>
            </a:endParaRPr>
          </a:p>
          <a:p>
            <a:pPr marL="171450" indent="-171450">
              <a:buFont typeface="Arial" panose="020B0604020202020204" pitchFamily="34" charset="0"/>
              <a:buChar char="•"/>
            </a:pPr>
            <a:endParaRPr lang="en-SG" sz="1200" dirty="0">
              <a:solidFill>
                <a:schemeClr val="tx1"/>
              </a:solidFill>
            </a:endParaRPr>
          </a:p>
          <a:p>
            <a:pPr marL="171450" indent="-171450">
              <a:buFont typeface="Arial" panose="020B0604020202020204" pitchFamily="34" charset="0"/>
              <a:buChar char="•"/>
            </a:pPr>
            <a:r>
              <a:rPr lang="en-SG" sz="1200" dirty="0">
                <a:solidFill>
                  <a:schemeClr val="tx1"/>
                </a:solidFill>
              </a:rPr>
              <a:t>Leverage increased specialisation of high growth enterprises to drive overseas expansion</a:t>
            </a:r>
          </a:p>
          <a:p>
            <a:pPr marL="171450" indent="-171450">
              <a:buFont typeface="Arial" panose="020B0604020202020204" pitchFamily="34" charset="0"/>
              <a:buChar char="•"/>
            </a:pPr>
            <a:endParaRPr lang="en-SG" sz="800" dirty="0">
              <a:solidFill>
                <a:schemeClr val="tx1"/>
              </a:solidFill>
            </a:endParaRPr>
          </a:p>
          <a:p>
            <a:pPr marL="171450" indent="-171450">
              <a:buFont typeface="Arial" panose="020B0604020202020204" pitchFamily="34" charset="0"/>
              <a:buChar char="•"/>
            </a:pPr>
            <a:r>
              <a:rPr lang="en-SG" sz="1200" dirty="0">
                <a:solidFill>
                  <a:schemeClr val="tx1"/>
                </a:solidFill>
              </a:rPr>
              <a:t>Cluster complementary companies to offer regional solutions</a:t>
            </a:r>
          </a:p>
          <a:p>
            <a:pPr marL="171450" indent="-171450">
              <a:buFont typeface="Arial" panose="020B0604020202020204" pitchFamily="34" charset="0"/>
              <a:buChar char="•"/>
            </a:pPr>
            <a:endParaRPr lang="en-SG" sz="800" dirty="0">
              <a:solidFill>
                <a:schemeClr val="tx1"/>
              </a:solidFill>
            </a:endParaRPr>
          </a:p>
          <a:p>
            <a:pPr marL="171450" indent="-171450">
              <a:buFont typeface="Arial" panose="020B0604020202020204" pitchFamily="34" charset="0"/>
              <a:buChar char="•"/>
            </a:pPr>
            <a:r>
              <a:rPr lang="en-SG" sz="1200" dirty="0">
                <a:solidFill>
                  <a:schemeClr val="tx1"/>
                </a:solidFill>
              </a:rPr>
              <a:t>Build differentiated trade connectivity into global markets and capture new international trade flows through Singapore</a:t>
            </a:r>
            <a:endParaRPr lang="en-US" sz="1200" dirty="0">
              <a:solidFill>
                <a:schemeClr val="tx1"/>
              </a:solidFill>
            </a:endParaRPr>
          </a:p>
        </p:txBody>
      </p:sp>
      <p:cxnSp>
        <p:nvCxnSpPr>
          <p:cNvPr id="11" name="Straight Connector 10"/>
          <p:cNvCxnSpPr/>
          <p:nvPr/>
        </p:nvCxnSpPr>
        <p:spPr>
          <a:xfrm>
            <a:off x="-9578" y="1046221"/>
            <a:ext cx="9144000" cy="0"/>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595713" y="1183988"/>
            <a:ext cx="2167164" cy="335897"/>
          </a:xfrm>
          <a:prstGeom prst="rect">
            <a:avLst/>
          </a:prstGeom>
          <a:solidFill>
            <a:srgbClr val="852265"/>
          </a:solidFill>
          <a:ln>
            <a:solidFill>
              <a:srgbClr val="852265"/>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SG" sz="1400" b="1" dirty="0"/>
              <a:t>Manpower Supply &amp; Skills</a:t>
            </a:r>
            <a:endParaRPr lang="en-US" sz="1400" b="1" dirty="0">
              <a:solidFill>
                <a:schemeClr val="bg1"/>
              </a:solidFill>
            </a:endParaRPr>
          </a:p>
        </p:txBody>
      </p:sp>
      <p:sp>
        <p:nvSpPr>
          <p:cNvPr id="20" name="Rectangle 19"/>
          <p:cNvSpPr/>
          <p:nvPr/>
        </p:nvSpPr>
        <p:spPr>
          <a:xfrm>
            <a:off x="2339378" y="1183988"/>
            <a:ext cx="2167164" cy="335897"/>
          </a:xfrm>
          <a:prstGeom prst="rect">
            <a:avLst/>
          </a:prstGeom>
          <a:solidFill>
            <a:srgbClr val="FBA51A"/>
          </a:solidFill>
          <a:ln>
            <a:solidFill>
              <a:srgbClr val="FBA51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400" b="1" dirty="0">
                <a:solidFill>
                  <a:schemeClr val="tx1"/>
                </a:solidFill>
              </a:rPr>
              <a:t>Productivity</a:t>
            </a:r>
          </a:p>
        </p:txBody>
      </p:sp>
      <p:sp>
        <p:nvSpPr>
          <p:cNvPr id="26" name="Rectangle 25"/>
          <p:cNvSpPr/>
          <p:nvPr/>
        </p:nvSpPr>
        <p:spPr>
          <a:xfrm>
            <a:off x="83043" y="1183988"/>
            <a:ext cx="2167164" cy="335897"/>
          </a:xfrm>
          <a:prstGeom prst="rect">
            <a:avLst/>
          </a:prstGeom>
          <a:solidFill>
            <a:srgbClr val="E0462A"/>
          </a:solidFill>
          <a:ln>
            <a:solidFill>
              <a:srgbClr val="E0462A"/>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400" b="1" dirty="0">
                <a:solidFill>
                  <a:schemeClr val="bg1"/>
                </a:solidFill>
              </a:rPr>
              <a:t>Innovation</a:t>
            </a:r>
          </a:p>
        </p:txBody>
      </p:sp>
      <p:sp>
        <p:nvSpPr>
          <p:cNvPr id="27" name="Rectangle 26"/>
          <p:cNvSpPr/>
          <p:nvPr/>
        </p:nvSpPr>
        <p:spPr>
          <a:xfrm>
            <a:off x="6865033" y="1183988"/>
            <a:ext cx="2167164" cy="335897"/>
          </a:xfrm>
          <a:prstGeom prst="rect">
            <a:avLst/>
          </a:prstGeom>
          <a:gradFill flip="none" rotWithShape="1">
            <a:gsLst>
              <a:gs pos="0">
                <a:srgbClr val="277377">
                  <a:shade val="30000"/>
                  <a:satMod val="115000"/>
                </a:srgbClr>
              </a:gs>
              <a:gs pos="50000">
                <a:srgbClr val="277377">
                  <a:shade val="67500"/>
                  <a:satMod val="115000"/>
                </a:srgbClr>
              </a:gs>
              <a:gs pos="100000">
                <a:srgbClr val="277377">
                  <a:shade val="100000"/>
                  <a:satMod val="115000"/>
                </a:srgbClr>
              </a:gs>
            </a:gsLst>
            <a:lin ang="5400000" scaled="1"/>
            <a:tileRect/>
          </a:gradFill>
          <a:ln>
            <a:solidFill>
              <a:srgbClr val="1F7378"/>
            </a:solidFill>
          </a:ln>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SG" sz="1400" b="1" dirty="0"/>
              <a:t>Internationalisation</a:t>
            </a:r>
            <a:endParaRPr lang="en-US" sz="1400" b="1" dirty="0">
              <a:solidFill>
                <a:schemeClr val="bg1"/>
              </a:solidFill>
            </a:endParaRPr>
          </a:p>
        </p:txBody>
      </p:sp>
    </p:spTree>
    <p:extLst>
      <p:ext uri="{BB962C8B-B14F-4D97-AF65-F5344CB8AC3E}">
        <p14:creationId xmlns:p14="http://schemas.microsoft.com/office/powerpoint/2010/main" val="19611737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BF8AE-D8FA-D940-A1ED-FBEADE60F34C}"/>
              </a:ext>
            </a:extLst>
          </p:cNvPr>
          <p:cNvSpPr>
            <a:spLocks noGrp="1"/>
          </p:cNvSpPr>
          <p:nvPr>
            <p:ph type="title"/>
          </p:nvPr>
        </p:nvSpPr>
        <p:spPr>
          <a:xfrm>
            <a:off x="457200" y="0"/>
            <a:ext cx="8229600" cy="663324"/>
          </a:xfrm>
        </p:spPr>
        <p:txBody>
          <a:bodyPr/>
          <a:lstStyle/>
          <a:p>
            <a:r>
              <a:rPr lang="en-US" dirty="0"/>
              <a:t>Logistics Industry Digital Plan</a:t>
            </a:r>
          </a:p>
        </p:txBody>
      </p:sp>
      <p:pic>
        <p:nvPicPr>
          <p:cNvPr id="5" name="Content Placeholder 9">
            <a:extLst>
              <a:ext uri="{FF2B5EF4-FFF2-40B4-BE49-F238E27FC236}">
                <a16:creationId xmlns:a16="http://schemas.microsoft.com/office/drawing/2014/main" id="{6B99159E-2955-4C12-A1E4-81FFA1E88144}"/>
              </a:ext>
            </a:extLst>
          </p:cNvPr>
          <p:cNvPicPr>
            <a:picLocks noChangeAspect="1"/>
          </p:cNvPicPr>
          <p:nvPr/>
        </p:nvPicPr>
        <p:blipFill rotWithShape="1">
          <a:blip r:embed="rId2"/>
          <a:srcRect l="7015" t="8507" r="2954" b="3182"/>
          <a:stretch/>
        </p:blipFill>
        <p:spPr>
          <a:xfrm>
            <a:off x="457200" y="805902"/>
            <a:ext cx="3985260" cy="4147872"/>
          </a:xfrm>
          <a:prstGeom prst="rect">
            <a:avLst/>
          </a:prstGeom>
        </p:spPr>
      </p:pic>
      <p:sp>
        <p:nvSpPr>
          <p:cNvPr id="7" name="TextBox 6">
            <a:extLst>
              <a:ext uri="{FF2B5EF4-FFF2-40B4-BE49-F238E27FC236}">
                <a16:creationId xmlns:a16="http://schemas.microsoft.com/office/drawing/2014/main" id="{90EA1F92-510D-484A-9427-C397F1D7602B}"/>
              </a:ext>
            </a:extLst>
          </p:cNvPr>
          <p:cNvSpPr txBox="1"/>
          <p:nvPr/>
        </p:nvSpPr>
        <p:spPr>
          <a:xfrm>
            <a:off x="4572000" y="1110123"/>
            <a:ext cx="4572000" cy="3539430"/>
          </a:xfrm>
          <a:prstGeom prst="rect">
            <a:avLst/>
          </a:prstGeom>
          <a:noFill/>
        </p:spPr>
        <p:txBody>
          <a:bodyPr wrap="square">
            <a:spAutoFit/>
          </a:bodyPr>
          <a:lstStyle/>
          <a:p>
            <a:pPr marL="285750" indent="-285750">
              <a:buFont typeface="Arial" panose="020B0604020202020204" pitchFamily="34" charset="0"/>
              <a:buChar char="•"/>
            </a:pPr>
            <a:r>
              <a:rPr lang="en-US" sz="1400" b="0" i="0" dirty="0">
                <a:solidFill>
                  <a:srgbClr val="000000"/>
                </a:solidFill>
                <a:effectLst/>
              </a:rPr>
              <a:t>Aligned to the Logistics Industry Transformation Map (ITM), the Logistics Industry Digital Plan (IDP) aims to make going digital simple for SMEs. </a:t>
            </a:r>
            <a:endParaRPr lang="en-US" sz="1400" dirty="0">
              <a:solidFill>
                <a:srgbClr val="000000"/>
              </a:solidFill>
            </a:endParaRPr>
          </a:p>
          <a:p>
            <a:endParaRPr lang="en-US" sz="1400" b="0" i="0" dirty="0">
              <a:solidFill>
                <a:srgbClr val="000000"/>
              </a:solidFill>
              <a:effectLst/>
            </a:endParaRPr>
          </a:p>
          <a:p>
            <a:pPr marL="285750" indent="-285750">
              <a:buFont typeface="Arial" panose="020B0604020202020204" pitchFamily="34" charset="0"/>
              <a:buChar char="•"/>
            </a:pPr>
            <a:r>
              <a:rPr lang="en-US" sz="1400" dirty="0">
                <a:solidFill>
                  <a:srgbClr val="000000"/>
                </a:solidFill>
              </a:rPr>
              <a:t>Introduces </a:t>
            </a:r>
            <a:r>
              <a:rPr lang="en-US" sz="1400" b="0" i="0" dirty="0">
                <a:solidFill>
                  <a:srgbClr val="000000"/>
                </a:solidFill>
                <a:effectLst/>
              </a:rPr>
              <a:t>new solutions that meet the current and anticipated future needs of companies in the Logistics industry.</a:t>
            </a:r>
          </a:p>
          <a:p>
            <a:endParaRPr lang="en-US" sz="1400" b="0" i="0" dirty="0">
              <a:solidFill>
                <a:srgbClr val="000000"/>
              </a:solidFill>
              <a:effectLst/>
            </a:endParaRPr>
          </a:p>
          <a:p>
            <a:pPr marL="285750" indent="-285750">
              <a:buFont typeface="Arial" panose="020B0604020202020204" pitchFamily="34" charset="0"/>
              <a:buChar char="•"/>
            </a:pPr>
            <a:r>
              <a:rPr lang="en-US" sz="1400" b="0" i="0" dirty="0">
                <a:solidFill>
                  <a:srgbClr val="000000"/>
                </a:solidFill>
                <a:effectLst/>
              </a:rPr>
              <a:t>Digital Training Roadmap helps SMEs identify relevant training programmes to upskill their workers as their businesses transform digitally</a:t>
            </a:r>
            <a:r>
              <a:rPr lang="en-US" sz="1400" dirty="0">
                <a:solidFill>
                  <a:srgbClr val="000000"/>
                </a:solidFill>
              </a:rPr>
              <a:t>. </a:t>
            </a:r>
          </a:p>
          <a:p>
            <a:pPr marL="285750" indent="-285750">
              <a:buFont typeface="Arial" panose="020B0604020202020204" pitchFamily="34" charset="0"/>
              <a:buChar char="•"/>
            </a:pPr>
            <a:endParaRPr lang="en-US" sz="1400" dirty="0">
              <a:solidFill>
                <a:srgbClr val="000000"/>
              </a:solidFill>
            </a:endParaRPr>
          </a:p>
          <a:p>
            <a:pPr marL="285750" indent="-285750">
              <a:buFont typeface="Arial" panose="020B0604020202020204" pitchFamily="34" charset="0"/>
              <a:buChar char="•"/>
            </a:pPr>
            <a:r>
              <a:rPr lang="en-US" sz="1400" dirty="0">
                <a:solidFill>
                  <a:srgbClr val="000000"/>
                </a:solidFill>
              </a:rPr>
              <a:t>An initiative by The Infocomm Media Development Authority (IMDA), in partnership with Enterprise Singapore (ESG) and the industry</a:t>
            </a:r>
          </a:p>
          <a:p>
            <a:pPr marL="285750" indent="-285750">
              <a:buFont typeface="Arial" panose="020B0604020202020204" pitchFamily="34" charset="0"/>
              <a:buChar char="•"/>
            </a:pPr>
            <a:endParaRPr lang="en-SG" sz="1400" dirty="0"/>
          </a:p>
        </p:txBody>
      </p:sp>
    </p:spTree>
    <p:extLst>
      <p:ext uri="{BB962C8B-B14F-4D97-AF65-F5344CB8AC3E}">
        <p14:creationId xmlns:p14="http://schemas.microsoft.com/office/powerpoint/2010/main" val="72254944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purl.org/dc/terms/"/>
    <ds:schemaRef ds:uri="http://purl.org/dc/elements/1.1/"/>
    <ds:schemaRef ds:uri="http://schemas.microsoft.com/office/2006/documentManagement/types"/>
    <ds:schemaRef ds:uri="http://schemas.microsoft.com/sharepoint/v3/field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9Slide.vn</Template>
  <TotalTime>5317</TotalTime>
  <Words>1416</Words>
  <Application>Microsoft Macintosh PowerPoint</Application>
  <PresentationFormat>On-screen Show (16:9)</PresentationFormat>
  <Paragraphs>296</Paragraphs>
  <Slides>19</Slides>
  <Notes>6</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Open Sans</vt:lpstr>
      <vt:lpstr>Office Theme</vt:lpstr>
      <vt:lpstr>PowerPoint Presentation</vt:lpstr>
      <vt:lpstr>About Singapore Logistics Association</vt:lpstr>
      <vt:lpstr>Key responses to the pandemic</vt:lpstr>
      <vt:lpstr>Singapore’s response to the pandemic</vt:lpstr>
      <vt:lpstr>Post COVID Focus and the New Normal</vt:lpstr>
      <vt:lpstr>What does it mean for SEA countries?</vt:lpstr>
      <vt:lpstr>The Changing Landscape</vt:lpstr>
      <vt:lpstr>Logistics Industry Transformation Map (ITM)</vt:lpstr>
      <vt:lpstr>Logistics Industry Digital Plan</vt:lpstr>
      <vt:lpstr>Industry 4.0</vt:lpstr>
      <vt:lpstr>Impact on Future Jobs</vt:lpstr>
      <vt:lpstr>Singapore’s Future Port</vt:lpstr>
      <vt:lpstr>SLA’s Strategic Thrusts</vt:lpstr>
      <vt:lpstr>Case Study - Sin Mui Heng (SMH) Food Industries</vt:lpstr>
      <vt:lpstr>Case Study - 3M Singapore</vt:lpstr>
      <vt:lpstr>In summary: Singapore’s Future for Logistics</vt:lpstr>
      <vt:lpstr>PowerPoint Presentation</vt:lpstr>
      <vt:lpstr>Our Strengths</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9Slide.vn</dc:subject>
  <dc:creator/>
  <dc:description>9Slide.vn</dc:description>
  <cp:lastModifiedBy>Bao Q Dau</cp:lastModifiedBy>
  <cp:revision>139</cp:revision>
  <cp:lastPrinted>2018-05-10T03:46:39Z</cp:lastPrinted>
  <dcterms:created xsi:type="dcterms:W3CDTF">2010-04-12T23:12:02Z</dcterms:created>
  <dcterms:modified xsi:type="dcterms:W3CDTF">2021-10-08T03:13:16Z</dcterms:modified>
  <cp:category>9Slide.vn</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